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42" r:id="rId5"/>
  </p:sldMasterIdLst>
  <p:notesMasterIdLst>
    <p:notesMasterId r:id="rId25"/>
  </p:notesMasterIdLst>
  <p:handoutMasterIdLst>
    <p:handoutMasterId r:id="rId26"/>
  </p:handoutMasterIdLst>
  <p:sldIdLst>
    <p:sldId id="1859" r:id="rId6"/>
    <p:sldId id="1857" r:id="rId7"/>
    <p:sldId id="1660" r:id="rId8"/>
    <p:sldId id="1902" r:id="rId9"/>
    <p:sldId id="1901" r:id="rId10"/>
    <p:sldId id="1670" r:id="rId11"/>
    <p:sldId id="1903" r:id="rId12"/>
    <p:sldId id="1904" r:id="rId13"/>
    <p:sldId id="2281" r:id="rId14"/>
    <p:sldId id="1900" r:id="rId15"/>
    <p:sldId id="1889" r:id="rId16"/>
    <p:sldId id="1890" r:id="rId17"/>
    <p:sldId id="1891" r:id="rId18"/>
    <p:sldId id="1888" r:id="rId19"/>
    <p:sldId id="1895" r:id="rId20"/>
    <p:sldId id="1898" r:id="rId21"/>
    <p:sldId id="1896" r:id="rId22"/>
    <p:sldId id="1897" r:id="rId23"/>
    <p:sldId id="1532" r:id="rId24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ite Template" id="{A073DAE3-B461-442F-A3D3-6642BD875E45}">
          <p14:sldIdLst>
            <p14:sldId id="1859"/>
            <p14:sldId id="1857"/>
            <p14:sldId id="1660"/>
            <p14:sldId id="1902"/>
            <p14:sldId id="1901"/>
            <p14:sldId id="1670"/>
            <p14:sldId id="1903"/>
            <p14:sldId id="1904"/>
            <p14:sldId id="2281"/>
            <p14:sldId id="1900"/>
            <p14:sldId id="1889"/>
            <p14:sldId id="1890"/>
            <p14:sldId id="1891"/>
            <p14:sldId id="1888"/>
            <p14:sldId id="1895"/>
            <p14:sldId id="1898"/>
            <p14:sldId id="1896"/>
            <p14:sldId id="1897"/>
            <p14:sldId id="153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D2D2D2"/>
    <a:srgbClr val="00BCF2"/>
    <a:srgbClr val="0078D4"/>
    <a:srgbClr val="037BDA"/>
    <a:srgbClr val="1A1A1A"/>
    <a:srgbClr val="0D0D0D"/>
    <a:srgbClr val="5C2D91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6A6B89-0D66-B0AE-0093-AD48BA6E74FA}" v="84" dt="2020-04-10T19:50:31.936"/>
    <p1510:client id="{E86E3D98-9500-DC7A-B07D-EAF988DAF84C}" v="8" dt="2020-04-10T19:10:29.1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82" autoAdjust="0"/>
    <p:restoredTop sz="95118" autoAdjust="0"/>
  </p:normalViewPr>
  <p:slideViewPr>
    <p:cSldViewPr snapToGrid="0">
      <p:cViewPr varScale="1">
        <p:scale>
          <a:sx n="79" d="100"/>
          <a:sy n="79" d="100"/>
        </p:scale>
        <p:origin x="5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18-May-20 20:13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18-May-20 20:00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services/machine-learning-studio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python.org/" TargetMode="External"/><Relationship Id="rId4" Type="http://schemas.openxmlformats.org/officeDocument/2006/relationships/hyperlink" Target="https://www.r-project.org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072DC8-D49D-432C-9D46-A7718B5F5490}" type="datetime8">
              <a:rPr lang="en-US" smtClean="0"/>
              <a:t>18-May-20 20:00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87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18-May-20 20:00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676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18-May-20 20:00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6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18-May-20 20:00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144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18-May-20 20:00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61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18-May-20 20:00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014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18-May-20 20:00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93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18-May-20 20:00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7026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18-May-20 20:00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3218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18-May-20 20:00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6360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18-May-20 20:00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072DC8-D49D-432C-9D46-A7718B5F5490}" type="datetime8">
              <a:rPr lang="en-US" smtClean="0"/>
              <a:t>18-May-20 20:00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249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18-May-20 20:00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89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18-May-20 20:00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011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18-May-20 20:00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535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18-May-20 20:00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519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18-May-20 20:00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073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18-May-20 20:00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1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//demo is currently at: https://github.com/Microsoft/computerscience/tree/master/Events/Event-In-Box/Machine%20Learning%20Challenge</a:t>
            </a:r>
          </a:p>
          <a:p>
            <a:r>
              <a:rPr lang="en-US" dirty="0"/>
              <a:t>//we suggest you pull this into your own Azure ML Studio to show the model running. Set-up takes about 20 mins prior to this presentation.</a:t>
            </a:r>
          </a:p>
          <a:p>
            <a:endParaRPr lang="en-US" dirty="0"/>
          </a:p>
          <a:p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3"/>
              </a:rPr>
              <a:t>Azure Machine Learning Studio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is a cloud-based predictive-analytics service that offers a streamlined experience for data scientists of all skill levels. It features an easy to use, drag-and-drop interface for building machine-learning models. It comes with a library of time-saving experiments and features best-in-class algorithms developed and tested in the real world by Microsoft businesses such as Bing. And its built-in support for 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4"/>
              </a:rPr>
              <a:t>R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and 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5"/>
              </a:rPr>
              <a:t>Python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means you can build custom scripts to customize your model. Once you've built and trained your model, you can easily expose it as a Web service that is consumable from a variety of programming languages.</a:t>
            </a:r>
          </a:p>
          <a:p>
            <a:endParaRPr lang="en-US" sz="900" b="0" i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//Step through the building of a flight-tracking model here: https://github.com/Microsoft/computerscience/blob/master/Events/Event-In-Box/Machine%20Learning%20Challenge/Machine%20Learning%20Challenge.md</a:t>
            </a:r>
            <a:endParaRPr lang="en-US" dirty="0"/>
          </a:p>
          <a:p>
            <a:endParaRPr lang="en-US" dirty="0"/>
          </a:p>
          <a:p>
            <a:endParaRPr lang="en-US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18-May-20 20:00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02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35CDEF7-B288-C948-9DAB-96C2E5FAD0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436" b="-1966"/>
          <a:stretch/>
        </p:blipFill>
        <p:spPr>
          <a:xfrm>
            <a:off x="0" y="0"/>
            <a:ext cx="12192000" cy="332105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962400"/>
            <a:ext cx="11025188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698269"/>
            <a:ext cx="1102518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4569-B7EE-49F6-9D16-CC284B0F9F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5233" y="146049"/>
            <a:ext cx="2776794" cy="29845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880AA7-A479-4686-A7A8-9B2C840DB34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547688"/>
            <a:ext cx="2003244" cy="22565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690A6B-C492-4F99-89FC-0BB981FA4CB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11" y="6047831"/>
            <a:ext cx="2437837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52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286650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 userDrawn="1">
          <p15:clr>
            <a:srgbClr val="C35EA4"/>
          </p15:clr>
        </p15:guide>
        <p15:guide id="11" pos="2993">
          <p15:clr>
            <a:srgbClr val="5ACBF0"/>
          </p15:clr>
        </p15:guide>
        <p15:guide id="12" pos="3543" userDrawn="1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892293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 userDrawn="1">
          <p15:clr>
            <a:srgbClr val="C35EA4"/>
          </p15:clr>
        </p15:guide>
        <p15:guide id="8" pos="3544" userDrawn="1">
          <p15:clr>
            <a:srgbClr val="A4A3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295124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 userDrawn="1">
          <p15:clr>
            <a:srgbClr val="C35EA4"/>
          </p15:clr>
        </p15:guide>
        <p15:guide id="5" pos="2993">
          <p15:clr>
            <a:srgbClr val="5ACBF0"/>
          </p15:clr>
        </p15:guide>
        <p15:guide id="6" pos="3547" userDrawn="1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665648-237B-4F95-B822-037276A9DE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26968"/>
          <a:stretch/>
        </p:blipFill>
        <p:spPr>
          <a:xfrm>
            <a:off x="0" y="3890435"/>
            <a:ext cx="12192000" cy="296756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6DDEDED-E833-4EEC-B013-F77EC5C26E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533527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1A1A1A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3AC5816-9323-4710-BEBB-A91B469F864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153502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rgbClr val="1A1A1A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BD12AE-2B8E-4428-B733-3FF41EFAAF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26968"/>
          <a:stretch/>
        </p:blipFill>
        <p:spPr>
          <a:xfrm>
            <a:off x="0" y="3890435"/>
            <a:ext cx="12192000" cy="296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8256EE-AA3A-4CA3-9123-488A34A0F7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26968"/>
          <a:stretch/>
        </p:blipFill>
        <p:spPr>
          <a:xfrm>
            <a:off x="0" y="3890435"/>
            <a:ext cx="12192000" cy="296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35CDEF7-B288-C948-9DAB-96C2E5FAD0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436" b="-1966"/>
          <a:stretch/>
        </p:blipFill>
        <p:spPr>
          <a:xfrm>
            <a:off x="0" y="3429000"/>
            <a:ext cx="12192000" cy="332105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631099"/>
            <a:ext cx="11025188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366968"/>
            <a:ext cx="1102518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4569-B7EE-49F6-9D16-CC284B0F9F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57400" y="3966635"/>
            <a:ext cx="2826773" cy="28183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880AA7-A479-4686-A7A8-9B2C840DB34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4084638"/>
            <a:ext cx="2003244" cy="22565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690A6B-C492-4F99-89FC-0BB981FA4CB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11" y="547688"/>
            <a:ext cx="2437837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95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AA0FAF-F51F-4556-9C10-9098E17F25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26968"/>
          <a:stretch/>
        </p:blipFill>
        <p:spPr>
          <a:xfrm>
            <a:off x="0" y="3890435"/>
            <a:ext cx="12192000" cy="296756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07A9781-335A-4D50-9C58-D8971A7B2A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533527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1A1A1A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17C6D5B-3F62-494F-A40D-0D2FB4FFC7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153502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rgbClr val="1A1A1A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D939C3-53A6-4B6C-9F96-E061F706CB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26968"/>
          <a:stretch/>
        </p:blipFill>
        <p:spPr>
          <a:xfrm>
            <a:off x="0" y="3890435"/>
            <a:ext cx="12192000" cy="296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B48976-2092-40BA-A5B9-6882591241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26968"/>
          <a:stretch/>
        </p:blipFill>
        <p:spPr>
          <a:xfrm>
            <a:off x="0" y="3890435"/>
            <a:ext cx="12192000" cy="296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A14D42-15AE-4F57-8665-3857BDD0F9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-1381"/>
          <a:stretch/>
        </p:blipFill>
        <p:spPr>
          <a:xfrm>
            <a:off x="0" y="1511300"/>
            <a:ext cx="12192000" cy="40431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019AFB-32F5-45AD-BAE8-274898E469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39719" y="2082801"/>
            <a:ext cx="2785572" cy="3130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17E371-BA1A-4C07-A8CA-FDB5D995E7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2332499"/>
            <a:ext cx="2003244" cy="22565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FDFD0B-18AE-42C2-B954-009EB5BCB7F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00" y="585788"/>
            <a:ext cx="2437859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51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07295C-A1CE-411D-92FB-37053D008E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-1381"/>
          <a:stretch/>
        </p:blipFill>
        <p:spPr>
          <a:xfrm>
            <a:off x="0" y="1511300"/>
            <a:ext cx="12192000" cy="40431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5EFB12-6B9D-4CEA-9A93-7CE2569582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71520" y="2006600"/>
            <a:ext cx="2831127" cy="2952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77DC85-42C2-473B-85BD-4E8BEAC12D8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2332499"/>
            <a:ext cx="2003244" cy="22565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0C0CB1-0CB9-4C5F-B7EA-2028382BB88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00" y="585788"/>
            <a:ext cx="2437859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31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A0B01B-3B16-40D4-B7D3-6BF7D9D8B4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9831" b="-1965"/>
          <a:stretch/>
        </p:blipFill>
        <p:spPr>
          <a:xfrm>
            <a:off x="0" y="1281657"/>
            <a:ext cx="12192000" cy="424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DD459C-95D9-4D4D-846E-A12A255EF29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58300" y="2319866"/>
            <a:ext cx="2824746" cy="28278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C94B1E-6F15-4FA7-AD0B-EBDA71EC82F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2528888"/>
            <a:ext cx="2003244" cy="22565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4DF4B6-0357-41FD-A48C-C842353AEA1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11" y="585788"/>
            <a:ext cx="2437837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653F165-0144-4EAC-8564-6BB42C1EE8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689" b="-1381"/>
          <a:stretch/>
        </p:blipFill>
        <p:spPr>
          <a:xfrm>
            <a:off x="0" y="1"/>
            <a:ext cx="12192000" cy="32891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375CF7-3A6D-4D8F-B63B-CAF204850B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5233" y="69396"/>
            <a:ext cx="2750057" cy="306569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962400"/>
            <a:ext cx="10995736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1A1A1A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630541"/>
            <a:ext cx="1102518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rgbClr val="1A1A1A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90AA650-5406-4F87-B7F2-4E54CEF6817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618000"/>
            <a:ext cx="2003244" cy="22565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1A596B4-19E1-4C7E-A19D-C8E89764374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00" y="6047831"/>
            <a:ext cx="2437859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31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20" userDrawn="1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35CDEF7-B288-C948-9DAB-96C2E5FAD0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436" b="-1966"/>
          <a:stretch/>
        </p:blipFill>
        <p:spPr>
          <a:xfrm>
            <a:off x="0" y="0"/>
            <a:ext cx="12192000" cy="332105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962400"/>
            <a:ext cx="11025188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698269"/>
            <a:ext cx="1102518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4569-B7EE-49F6-9D16-CC284B0F9F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5233" y="146049"/>
            <a:ext cx="2776794" cy="29845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880AA7-A479-4686-A7A8-9B2C840DB34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547688"/>
            <a:ext cx="2003244" cy="22565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690A6B-C492-4F99-89FC-0BB981FA4CB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11" y="6047831"/>
            <a:ext cx="2437837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044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35CDEF7-B288-C948-9DAB-96C2E5FAD0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436" b="-1966"/>
          <a:stretch/>
        </p:blipFill>
        <p:spPr>
          <a:xfrm>
            <a:off x="0" y="3429000"/>
            <a:ext cx="12192000" cy="332105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631099"/>
            <a:ext cx="11025188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366968"/>
            <a:ext cx="1102518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4569-B7EE-49F6-9D16-CC284B0F9F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57400" y="3966635"/>
            <a:ext cx="2826773" cy="28183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880AA7-A479-4686-A7A8-9B2C840DB34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4084638"/>
            <a:ext cx="2003244" cy="22565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690A6B-C492-4F99-89FC-0BB981FA4CB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11" y="547688"/>
            <a:ext cx="2437837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40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03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45281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4706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0773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4350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5885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1418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1481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Walkin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653F165-0144-4EAC-8564-6BB42C1EE8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689" b="-1381"/>
          <a:stretch/>
        </p:blipFill>
        <p:spPr>
          <a:xfrm>
            <a:off x="0" y="3483672"/>
            <a:ext cx="12192000" cy="32891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375CF7-3A6D-4D8F-B63B-CAF204850B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5233" y="3962399"/>
            <a:ext cx="2750057" cy="270963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684013"/>
            <a:ext cx="10995736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1A1A1A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352154"/>
            <a:ext cx="1102518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rgbClr val="1A1A1A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90AA650-5406-4F87-B7F2-4E54CEF6817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4154949"/>
            <a:ext cx="2003244" cy="22565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1A596B4-19E1-4C7E-A19D-C8E89764374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00" y="585788"/>
            <a:ext cx="2437859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53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20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52163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89815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0838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C2B245-A8B8-4839-9D8A-006C84B355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6609" b="26277"/>
          <a:stretch/>
        </p:blipFill>
        <p:spPr>
          <a:xfrm>
            <a:off x="0" y="3810000"/>
            <a:ext cx="12192000" cy="304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E5117A3-E69B-4D89-A69A-EF7381798F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533527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D7B5D50-6898-43D7-ABF7-5775BC3EA8E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153502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8863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1E3BFA-8414-4FFD-843C-73F7C77850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6609" b="26277"/>
          <a:stretch/>
        </p:blipFill>
        <p:spPr>
          <a:xfrm>
            <a:off x="0" y="3810000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2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29C836-D2B0-4625-B600-FA1BAF9EE3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6609" b="26277"/>
          <a:stretch/>
        </p:blipFill>
        <p:spPr>
          <a:xfrm>
            <a:off x="0" y="3810000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7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AA0FAF-F51F-4556-9C10-9098E17F25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26968"/>
          <a:stretch/>
        </p:blipFill>
        <p:spPr>
          <a:xfrm>
            <a:off x="0" y="3890435"/>
            <a:ext cx="12192000" cy="296756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07A9781-335A-4D50-9C58-D8971A7B2A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533527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1A1A1A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17C6D5B-3F62-494F-A40D-0D2FB4FFC7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153502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rgbClr val="1A1A1A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32905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D939C3-53A6-4B6C-9F96-E061F706CB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26968"/>
          <a:stretch/>
        </p:blipFill>
        <p:spPr>
          <a:xfrm>
            <a:off x="0" y="3890435"/>
            <a:ext cx="12192000" cy="296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59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B48976-2092-40BA-A5B9-6882591241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26968"/>
          <a:stretch/>
        </p:blipFill>
        <p:spPr>
          <a:xfrm>
            <a:off x="0" y="3890435"/>
            <a:ext cx="12192000" cy="296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95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0934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Walkin 3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653F165-0144-4EAC-8564-6BB42C1EE8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689" b="-1381"/>
          <a:stretch/>
        </p:blipFill>
        <p:spPr>
          <a:xfrm>
            <a:off x="0" y="1"/>
            <a:ext cx="12192000" cy="3289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819E6A-7717-4450-AADB-55788A466B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68905" y="162443"/>
            <a:ext cx="2750057" cy="300005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962400"/>
            <a:ext cx="10995736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1A1A1A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630541"/>
            <a:ext cx="1102518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rgbClr val="1A1A1A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1A596B4-19E1-4C7E-A19D-C8E89764374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4200" y="6047831"/>
            <a:ext cx="2437859" cy="2212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708016-D558-4A1E-B1D6-D817A075FD3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579981" y="563878"/>
            <a:ext cx="2003244" cy="225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3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20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680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25626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2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30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330381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A0B01B-3B16-40D4-B7D3-6BF7D9D8B4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9831" b="-1965"/>
          <a:stretch/>
        </p:blipFill>
        <p:spPr>
          <a:xfrm>
            <a:off x="0" y="1281657"/>
            <a:ext cx="12192000" cy="424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DD459C-95D9-4D4D-846E-A12A255EF29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58300" y="2319866"/>
            <a:ext cx="2824746" cy="28278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C94B1E-6F15-4FA7-AD0B-EBDA71EC82F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2528888"/>
            <a:ext cx="2003244" cy="22565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4DF4B6-0357-41FD-A48C-C842353AEA1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11" y="585788"/>
            <a:ext cx="2437837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00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Walkin 3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653F165-0144-4EAC-8564-6BB42C1EE8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689" b="-1381"/>
          <a:stretch/>
        </p:blipFill>
        <p:spPr>
          <a:xfrm>
            <a:off x="0" y="3382845"/>
            <a:ext cx="12192000" cy="3289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A8D9E4-C7FC-4442-BE0C-4990BB194F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9485" y="3962400"/>
            <a:ext cx="2750057" cy="270963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684013"/>
            <a:ext cx="10995736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1A1A1A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352154"/>
            <a:ext cx="1102518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rgbClr val="1A1A1A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90AA650-5406-4F87-B7F2-4E54CEF6817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4154949"/>
            <a:ext cx="2003244" cy="22565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1A596B4-19E1-4C7E-A19D-C8E89764374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00" y="585788"/>
            <a:ext cx="2437859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60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20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5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7" r:id="rId1"/>
    <p:sldLayoutId id="2147484762" r:id="rId2"/>
    <p:sldLayoutId id="2147484766" r:id="rId3"/>
    <p:sldLayoutId id="2147484768" r:id="rId4"/>
    <p:sldLayoutId id="2147484769" r:id="rId5"/>
    <p:sldLayoutId id="2147484770" r:id="rId6"/>
    <p:sldLayoutId id="2147484240" r:id="rId7"/>
    <p:sldLayoutId id="2147484241" r:id="rId8"/>
    <p:sldLayoutId id="2147484474" r:id="rId9"/>
    <p:sldLayoutId id="2147484245" r:id="rId10"/>
    <p:sldLayoutId id="2147484247" r:id="rId11"/>
    <p:sldLayoutId id="2147484639" r:id="rId12"/>
    <p:sldLayoutId id="2147484603" r:id="rId13"/>
    <p:sldLayoutId id="2147484700" r:id="rId14"/>
    <p:sldLayoutId id="2147484701" r:id="rId15"/>
    <p:sldLayoutId id="2147484702" r:id="rId16"/>
    <p:sldLayoutId id="2147484640" r:id="rId17"/>
    <p:sldLayoutId id="2147484641" r:id="rId18"/>
    <p:sldLayoutId id="2147484583" r:id="rId19"/>
    <p:sldLayoutId id="2147484249" r:id="rId20"/>
    <p:sldLayoutId id="2147484582" r:id="rId21"/>
    <p:sldLayoutId id="2147484584" r:id="rId22"/>
    <p:sldLayoutId id="2147484256" r:id="rId23"/>
    <p:sldLayoutId id="2147484257" r:id="rId24"/>
    <p:sldLayoutId id="2147484585" r:id="rId25"/>
    <p:sldLayoutId id="2147484760" r:id="rId26"/>
    <p:sldLayoutId id="2147484761" r:id="rId27"/>
    <p:sldLayoutId id="2147484299" r:id="rId28"/>
    <p:sldLayoutId id="2147484263" r:id="rId2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9576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71" r:id="rId1"/>
    <p:sldLayoutId id="2147484777" r:id="rId2"/>
    <p:sldLayoutId id="2147484764" r:id="rId3"/>
    <p:sldLayoutId id="2147484650" r:id="rId4"/>
    <p:sldLayoutId id="2147484651" r:id="rId5"/>
    <p:sldLayoutId id="2147484652" r:id="rId6"/>
    <p:sldLayoutId id="2147484653" r:id="rId7"/>
    <p:sldLayoutId id="2147484654" r:id="rId8"/>
    <p:sldLayoutId id="2147484655" r:id="rId9"/>
    <p:sldLayoutId id="2147484656" r:id="rId10"/>
    <p:sldLayoutId id="2147484738" r:id="rId11"/>
    <p:sldLayoutId id="2147484739" r:id="rId12"/>
    <p:sldLayoutId id="2147484740" r:id="rId13"/>
    <p:sldLayoutId id="2147484661" r:id="rId14"/>
    <p:sldLayoutId id="2147484663" r:id="rId15"/>
    <p:sldLayoutId id="2147484665" r:id="rId16"/>
    <p:sldLayoutId id="2147484774" r:id="rId17"/>
    <p:sldLayoutId id="2147484775" r:id="rId18"/>
    <p:sldLayoutId id="2147484776" r:id="rId19"/>
    <p:sldLayoutId id="2147484666" r:id="rId20"/>
    <p:sldLayoutId id="2147484667" r:id="rId21"/>
    <p:sldLayoutId id="2147484668" r:id="rId22"/>
    <p:sldLayoutId id="2147484669" r:id="rId23"/>
    <p:sldLayoutId id="2147484759" r:id="rId24"/>
    <p:sldLayoutId id="2147484670" r:id="rId25"/>
    <p:sldLayoutId id="2147484773" r:id="rId2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@himanshubeniwal/sneak-from-coding-for-machinelearning-using-ms-azure-95e45c26ee3f" TargetMode="External"/><Relationship Id="rId3" Type="http://schemas.openxmlformats.org/officeDocument/2006/relationships/hyperlink" Target="https://docs.microsoft.com/en-us/learn/" TargetMode="External"/><Relationship Id="rId7" Type="http://schemas.openxmlformats.org/officeDocument/2006/relationships/hyperlink" Target="https://docs.microsoft.com/en-us/learn/paths/classify-images-with-vision-services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ocs.microsoft.com/en-us/learn/paths/publish-experiment-with-ml-studio/" TargetMode="External"/><Relationship Id="rId5" Type="http://schemas.openxmlformats.org/officeDocument/2006/relationships/hyperlink" Target="https://docs.microsoft.com/en-us/learn/paths/intro-to-ml-with-python/" TargetMode="External"/><Relationship Id="rId4" Type="http://schemas.openxmlformats.org/officeDocument/2006/relationships/hyperlink" Target="https://docs.microsoft.com/en-us/learn/modules/intro-to-data-science-in-azure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199" y="1745569"/>
            <a:ext cx="11176391" cy="492443"/>
          </a:xfrm>
        </p:spPr>
        <p:txBody>
          <a:bodyPr/>
          <a:lstStyle/>
          <a:p>
            <a:r>
              <a:rPr lang="en-US" sz="3200" dirty="0"/>
              <a:t>Intro to Artificial Intelligence &amp; some 🆒 cognitive services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2352154"/>
            <a:ext cx="11025188" cy="307777"/>
          </a:xfrm>
        </p:spPr>
        <p:txBody>
          <a:bodyPr/>
          <a:lstStyle/>
          <a:p>
            <a:r>
              <a:rPr lang="en-US" dirty="0"/>
              <a:t>May 1️⃣ 🎱, 2️⃣ 0️⃣ 2️⃣ 0️⃣</a:t>
            </a:r>
          </a:p>
        </p:txBody>
      </p:sp>
    </p:spTree>
    <p:extLst>
      <p:ext uri="{BB962C8B-B14F-4D97-AF65-F5344CB8AC3E}">
        <p14:creationId xmlns:p14="http://schemas.microsoft.com/office/powerpoint/2010/main" val="144432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E29F051-888D-4346-A50F-2565C60DC397}"/>
              </a:ext>
            </a:extLst>
          </p:cNvPr>
          <p:cNvSpPr/>
          <p:nvPr/>
        </p:nvSpPr>
        <p:spPr bwMode="auto">
          <a:xfrm>
            <a:off x="6217920" y="0"/>
            <a:ext cx="597408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ML to real-🌎!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4423898" cy="2412968"/>
          </a:xfrm>
        </p:spPr>
        <p:txBody>
          <a:bodyPr/>
          <a:lstStyle/>
          <a:p>
            <a:r>
              <a:rPr lang="en-US" dirty="0"/>
              <a:t>Applying our ML model to the real-world in a more abstract way.</a:t>
            </a:r>
          </a:p>
          <a:p>
            <a:r>
              <a:rPr lang="en-US" dirty="0"/>
              <a:t>Understand the data concisely.</a:t>
            </a:r>
          </a:p>
          <a:p>
            <a:r>
              <a:rPr lang="en-US" dirty="0"/>
              <a:t>Gain expertise over more problem solving, like Kaggle or other competitive challenges. </a:t>
            </a:r>
          </a:p>
          <a:p>
            <a:r>
              <a:rPr lang="en-US" dirty="0"/>
              <a:t>Let’s just see further…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601B8F75-3F64-4E18-8BAA-299795EF8D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370406" cy="2370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353E5F-3FE4-4874-98BE-C0FF621A7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1" y="3403110"/>
            <a:ext cx="5974080" cy="3454890"/>
          </a:xfrm>
          <a:prstGeom prst="rect">
            <a:avLst/>
          </a:prstGeom>
        </p:spPr>
      </p:pic>
      <p:pic>
        <p:nvPicPr>
          <p:cNvPr id="14" name="Picture 13" descr="A picture containing indoor, television, looking, monitor&#10;&#10;Description automatically generated">
            <a:extLst>
              <a:ext uri="{FF2B5EF4-FFF2-40B4-BE49-F238E27FC236}">
                <a16:creationId xmlns:a16="http://schemas.microsoft.com/office/drawing/2014/main" id="{CCC0B0BC-0F4A-47B7-9DBC-E220D59A8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19" y="0"/>
            <a:ext cx="5974080" cy="340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23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62C0FBB-1726-4D8B-BB4F-78FF84A67A4E}"/>
              </a:ext>
            </a:extLst>
          </p:cNvPr>
          <p:cNvSpPr/>
          <p:nvPr/>
        </p:nvSpPr>
        <p:spPr bwMode="auto">
          <a:xfrm>
            <a:off x="0" y="3429001"/>
            <a:ext cx="12192000" cy="342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16">
            <a:extLst>
              <a:ext uri="{FF2B5EF4-FFF2-40B4-BE49-F238E27FC236}">
                <a16:creationId xmlns:a16="http://schemas.microsoft.com/office/drawing/2014/main" id="{DDDE37BF-0AC2-4BE9-AD40-3FBAC0307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977" y="4446902"/>
            <a:ext cx="8940045" cy="110799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You can also use already trained models to do 🆒 stuff!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12CEF0-2AB1-486E-B50B-3CF192A62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907" y="872365"/>
            <a:ext cx="5286186" cy="174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1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6">
            <a:extLst>
              <a:ext uri="{FF2B5EF4-FFF2-40B4-BE49-F238E27FC236}">
                <a16:creationId xmlns:a16="http://schemas.microsoft.com/office/drawing/2014/main" id="{DDDE37BF-0AC2-4BE9-AD40-3FBAC0307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457200"/>
            <a:ext cx="9584438" cy="1661993"/>
          </a:xfrm>
        </p:spPr>
        <p:txBody>
          <a:bodyPr/>
          <a:lstStyle/>
          <a:p>
            <a:r>
              <a:rPr lang="en-US" dirty="0"/>
              <a:t>Use the </a:t>
            </a:r>
            <a:r>
              <a:rPr lang="en-CA" b="1" dirty="0">
                <a:solidFill>
                  <a:srgbClr val="0078D7"/>
                </a:solidFill>
              </a:rPr>
              <a:t>Custom Vision API </a:t>
            </a:r>
            <a:r>
              <a:rPr lang="en-US" dirty="0"/>
              <a:t>to analyze images for content, generate captions, and more ..</a:t>
            </a:r>
            <a:br>
              <a:rPr lang="en-CA" dirty="0"/>
            </a:b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596032-E888-4169-8905-EEB18BC6E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3" y="2126616"/>
            <a:ext cx="11767453" cy="47313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027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6493DB-BA9C-4831-8F73-6673DE4700EE}"/>
              </a:ext>
            </a:extLst>
          </p:cNvPr>
          <p:cNvSpPr/>
          <p:nvPr/>
        </p:nvSpPr>
        <p:spPr bwMode="auto">
          <a:xfrm>
            <a:off x="0" y="0"/>
            <a:ext cx="70485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16">
            <a:extLst>
              <a:ext uri="{FF2B5EF4-FFF2-40B4-BE49-F238E27FC236}">
                <a16:creationId xmlns:a16="http://schemas.microsoft.com/office/drawing/2014/main" id="{DDDE37BF-0AC2-4BE9-AD40-3FBAC0307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5331" y="1505986"/>
            <a:ext cx="3156198" cy="1661993"/>
          </a:xfrm>
        </p:spPr>
        <p:txBody>
          <a:bodyPr/>
          <a:lstStyle/>
          <a:p>
            <a:r>
              <a:rPr lang="en-US" dirty="0"/>
              <a:t>Use the </a:t>
            </a:r>
            <a:r>
              <a:rPr lang="en-CA" b="1" dirty="0">
                <a:solidFill>
                  <a:srgbClr val="0078D7"/>
                </a:solidFill>
              </a:rPr>
              <a:t>Text Analytics API </a:t>
            </a:r>
            <a:r>
              <a:rPr lang="en-US" dirty="0"/>
              <a:t>to identify sentiment expressed in text (e.g., Twitter feeds)</a:t>
            </a:r>
            <a:br>
              <a:rPr lang="en-CA" dirty="0"/>
            </a:b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EAA3B4-DEC0-462F-B673-D91C863A49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79" y="1928140"/>
            <a:ext cx="2287552" cy="1301940"/>
          </a:xfrm>
          <a:prstGeom prst="rect">
            <a:avLst/>
          </a:prstGeom>
          <a:ln w="38100">
            <a:solidFill>
              <a:srgbClr val="B1009A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B8C5C5-AC1D-4DEA-831E-69C052B4DC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732" y="1928140"/>
            <a:ext cx="2287552" cy="1301940"/>
          </a:xfrm>
          <a:prstGeom prst="rect">
            <a:avLst/>
          </a:prstGeom>
          <a:ln w="38100">
            <a:solidFill>
              <a:srgbClr val="B1009A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D29A0F-CCD5-43F5-8390-AFD8F42D64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79" y="4693765"/>
            <a:ext cx="2287552" cy="1301940"/>
          </a:xfrm>
          <a:prstGeom prst="rect">
            <a:avLst/>
          </a:prstGeom>
          <a:ln w="38100">
            <a:solidFill>
              <a:srgbClr val="B1009A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9AC212-E9FA-44AC-87E5-A4C5DB515ED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732" y="4693765"/>
            <a:ext cx="2287552" cy="1301939"/>
          </a:xfrm>
          <a:prstGeom prst="rect">
            <a:avLst/>
          </a:prstGeom>
          <a:ln w="38100">
            <a:solidFill>
              <a:srgbClr val="B1009A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A0195D-F10A-49B1-8217-AB1EBD67FFFC}"/>
              </a:ext>
            </a:extLst>
          </p:cNvPr>
          <p:cNvSpPr txBox="1"/>
          <p:nvPr/>
        </p:nvSpPr>
        <p:spPr>
          <a:xfrm>
            <a:off x="4030732" y="4124777"/>
            <a:ext cx="2287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Language Detection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607727-0770-4564-A680-D12CE5038E83}"/>
              </a:ext>
            </a:extLst>
          </p:cNvPr>
          <p:cNvSpPr txBox="1"/>
          <p:nvPr/>
        </p:nvSpPr>
        <p:spPr>
          <a:xfrm>
            <a:off x="564279" y="4124777"/>
            <a:ext cx="2287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Topic Detection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EF1949-7BEB-475A-B0C0-9D21714C3E1A}"/>
              </a:ext>
            </a:extLst>
          </p:cNvPr>
          <p:cNvSpPr txBox="1"/>
          <p:nvPr/>
        </p:nvSpPr>
        <p:spPr>
          <a:xfrm>
            <a:off x="3931887" y="1321320"/>
            <a:ext cx="248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Key Phrase Extraction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5FFFA1-9E35-43AB-A817-C63B66120037}"/>
              </a:ext>
            </a:extLst>
          </p:cNvPr>
          <p:cNvSpPr txBox="1"/>
          <p:nvPr/>
        </p:nvSpPr>
        <p:spPr>
          <a:xfrm>
            <a:off x="564279" y="1321320"/>
            <a:ext cx="2287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300286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5216" y="2034929"/>
            <a:ext cx="10683006" cy="997196"/>
          </a:xfrm>
        </p:spPr>
        <p:txBody>
          <a:bodyPr/>
          <a:lstStyle/>
          <a:p>
            <a:r>
              <a:rPr lang="en-US" dirty="0"/>
              <a:t>Demo: Azure cognitive services &amp; Custom Vision! 😎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Himanshu Beniwal</a:t>
            </a:r>
          </a:p>
        </p:txBody>
      </p:sp>
    </p:spTree>
    <p:extLst>
      <p:ext uri="{BB962C8B-B14F-4D97-AF65-F5344CB8AC3E}">
        <p14:creationId xmlns:p14="http://schemas.microsoft.com/office/powerpoint/2010/main" val="374626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7AC2EE3-DE5F-4C7A-B93D-8792327E13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084"/>
            <a:ext cx="9976323" cy="1982081"/>
          </a:xfrm>
        </p:spPr>
        <p:txBody>
          <a:bodyPr/>
          <a:lstStyle/>
          <a:p>
            <a:r>
              <a:rPr lang="en-CA" dirty="0"/>
              <a:t>Delete the resources which might hurt in background.</a:t>
            </a:r>
          </a:p>
          <a:p>
            <a:r>
              <a:rPr lang="en-CA" dirty="0"/>
              <a:t>Save us from unexpected billing.</a:t>
            </a:r>
          </a:p>
          <a:p>
            <a:r>
              <a:rPr lang="en-CA" dirty="0"/>
              <a:t>Keep an eye on the computing resources.</a:t>
            </a:r>
          </a:p>
          <a:p>
            <a:endParaRPr lang="en-CA" dirty="0"/>
          </a:p>
        </p:txBody>
      </p:sp>
      <p:sp>
        <p:nvSpPr>
          <p:cNvPr id="7" name="Title 16">
            <a:extLst>
              <a:ext uri="{FF2B5EF4-FFF2-40B4-BE49-F238E27FC236}">
                <a16:creationId xmlns:a16="http://schemas.microsoft.com/office/drawing/2014/main" id="{DDDE37BF-0AC2-4BE9-AD40-3FBAC0307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Time to clean now! 🧹</a:t>
            </a:r>
          </a:p>
        </p:txBody>
      </p:sp>
    </p:spTree>
    <p:extLst>
      <p:ext uri="{BB962C8B-B14F-4D97-AF65-F5344CB8AC3E}">
        <p14:creationId xmlns:p14="http://schemas.microsoft.com/office/powerpoint/2010/main" val="175334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7AC2EE3-DE5F-4C7A-B93D-8792327E13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0937" y="1599212"/>
            <a:ext cx="11130125" cy="4518160"/>
          </a:xfrm>
        </p:spPr>
        <p:txBody>
          <a:bodyPr/>
          <a:lstStyle/>
          <a:p>
            <a:r>
              <a:rPr lang="en-CA" dirty="0"/>
              <a:t>Visit Microsoft Learn [</a:t>
            </a:r>
            <a:r>
              <a:rPr lang="en-US" dirty="0">
                <a:hlinkClick r:id="rId3"/>
              </a:rPr>
              <a:t>https://docs.microsoft.com/en-us/learn/</a:t>
            </a:r>
            <a:r>
              <a:rPr lang="en-CA" dirty="0"/>
              <a:t>]</a:t>
            </a:r>
          </a:p>
          <a:p>
            <a:pPr lvl="1"/>
            <a:r>
              <a:rPr lang="en-CA" dirty="0"/>
              <a:t>Basics of Data Science. [</a:t>
            </a:r>
            <a:r>
              <a:rPr lang="en-US" dirty="0">
                <a:hlinkClick r:id="rId4"/>
              </a:rPr>
              <a:t>https://docs.microsoft.com/en-us/learn/modules/intro-to-data-science-in-azure/</a:t>
            </a:r>
            <a:r>
              <a:rPr lang="en-US" dirty="0"/>
              <a:t>]</a:t>
            </a:r>
            <a:endParaRPr lang="en-CA" dirty="0"/>
          </a:p>
          <a:p>
            <a:pPr lvl="1"/>
            <a:r>
              <a:rPr lang="en-CA" dirty="0"/>
              <a:t>Learn about ML with Python and Azure Notebooks. [</a:t>
            </a:r>
            <a:r>
              <a:rPr lang="en-US" dirty="0">
                <a:hlinkClick r:id="rId5"/>
              </a:rPr>
              <a:t>https://docs.microsoft.com/en-us/learn/paths/intro-to-ml-with-python/</a:t>
            </a:r>
            <a:r>
              <a:rPr lang="en-CA" dirty="0"/>
              <a:t>]</a:t>
            </a:r>
          </a:p>
          <a:p>
            <a:pPr lvl="1"/>
            <a:r>
              <a:rPr lang="en-CA" dirty="0"/>
              <a:t>Publishing ML Experiment with Azure ML Studio. [</a:t>
            </a:r>
            <a:r>
              <a:rPr lang="en-US" dirty="0">
                <a:hlinkClick r:id="rId6"/>
              </a:rPr>
              <a:t>https://docs.microsoft.com/en-us/learn/paths/publish-experiment-with-ml-studio/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Classify images with Azure cognitive services. [</a:t>
            </a:r>
            <a:r>
              <a:rPr lang="en-US" dirty="0">
                <a:hlinkClick r:id="rId7"/>
              </a:rPr>
              <a:t>https://docs.microsoft.com/en-us/learn/paths/classify-images-with-vision-services/</a:t>
            </a:r>
            <a:r>
              <a:rPr lang="en-US" dirty="0"/>
              <a:t>]</a:t>
            </a:r>
          </a:p>
          <a:p>
            <a:r>
              <a:rPr lang="en-US" dirty="0"/>
              <a:t>Sneak from coding for Machine Learning using Azure [</a:t>
            </a:r>
            <a:r>
              <a:rPr lang="en-US" dirty="0">
                <a:hlinkClick r:id="rId8"/>
              </a:rPr>
              <a:t>https://medium.com/@himanshubeniwal/sneak-from-coding-for-machinelearning-using-ms-azure-95e45c26ee3f</a:t>
            </a:r>
            <a:r>
              <a:rPr lang="en-US" dirty="0"/>
              <a:t>]</a:t>
            </a:r>
          </a:p>
        </p:txBody>
      </p:sp>
      <p:sp>
        <p:nvSpPr>
          <p:cNvPr id="7" name="Title 16">
            <a:extLst>
              <a:ext uri="{FF2B5EF4-FFF2-40B4-BE49-F238E27FC236}">
                <a16:creationId xmlns:a16="http://schemas.microsoft.com/office/drawing/2014/main" id="{DDDE37BF-0AC2-4BE9-AD40-3FBAC0307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Wait! There’s some home-work for you! </a:t>
            </a:r>
          </a:p>
        </p:txBody>
      </p:sp>
    </p:spTree>
    <p:extLst>
      <p:ext uri="{BB962C8B-B14F-4D97-AF65-F5344CB8AC3E}">
        <p14:creationId xmlns:p14="http://schemas.microsoft.com/office/powerpoint/2010/main" val="39891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033713"/>
            <a:ext cx="9144000" cy="498598"/>
          </a:xfrm>
        </p:spPr>
        <p:txBody>
          <a:bodyPr/>
          <a:lstStyle/>
          <a:p>
            <a:r>
              <a:rPr lang="en-US" dirty="0"/>
              <a:t>And now finally!.. </a:t>
            </a:r>
          </a:p>
        </p:txBody>
      </p:sp>
    </p:spTree>
    <p:extLst>
      <p:ext uri="{BB962C8B-B14F-4D97-AF65-F5344CB8AC3E}">
        <p14:creationId xmlns:p14="http://schemas.microsoft.com/office/powerpoint/2010/main" val="414058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0DFD8C-7604-425D-8FE4-C5B50DA2115D}"/>
              </a:ext>
            </a:extLst>
          </p:cNvPr>
          <p:cNvSpPr/>
          <p:nvPr/>
        </p:nvSpPr>
        <p:spPr bwMode="auto">
          <a:xfrm>
            <a:off x="6096000" y="379828"/>
            <a:ext cx="6096000" cy="360755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896" y="603611"/>
            <a:ext cx="9985755" cy="2825389"/>
          </a:xfrm>
        </p:spPr>
        <p:txBody>
          <a:bodyPr/>
          <a:lstStyle/>
          <a:p>
            <a:r>
              <a:rPr lang="en-US" sz="3400" dirty="0">
                <a:cs typeface="Segoe UI"/>
              </a:rPr>
              <a:t>TYSM! 🐱‍💻</a:t>
            </a:r>
            <a:br>
              <a:rPr lang="en-US" sz="3400" dirty="0"/>
            </a:br>
            <a:r>
              <a:rPr lang="en-US" sz="3400" dirty="0">
                <a:ea typeface="+mj-lt"/>
                <a:cs typeface="+mj-lt"/>
                <a:sym typeface="Wingdings" panose="05000000000000000000" pitchFamily="2" charset="2"/>
              </a:rPr>
              <a:t>Connect with me on: </a:t>
            </a:r>
            <a:br>
              <a:rPr lang="en-US" sz="3400" dirty="0">
                <a:ea typeface="+mj-lt"/>
                <a:cs typeface="+mj-lt"/>
                <a:sym typeface="Wingdings" panose="05000000000000000000" pitchFamily="2" charset="2"/>
              </a:rPr>
            </a:br>
            <a:br>
              <a:rPr lang="en-US" sz="3400" dirty="0">
                <a:ea typeface="+mj-lt"/>
                <a:cs typeface="+mj-lt"/>
              </a:rPr>
            </a:br>
            <a:r>
              <a:rPr lang="en-US" sz="3400" dirty="0">
                <a:ea typeface="+mj-lt"/>
                <a:cs typeface="+mj-lt"/>
              </a:rPr>
              <a:t>     </a:t>
            </a:r>
            <a:r>
              <a:rPr lang="en-US" sz="3400" b="1" i="1" dirty="0">
                <a:latin typeface="Segoe UI Semilight" panose="020B0402040204020203" pitchFamily="34" charset="0"/>
                <a:ea typeface="+mj-lt"/>
                <a:cs typeface="Segoe UI Semilight" panose="020B0402040204020203" pitchFamily="34" charset="0"/>
                <a:sym typeface="Wingdings" panose="05000000000000000000" pitchFamily="2" charset="2"/>
              </a:rPr>
              <a:t>@</a:t>
            </a:r>
            <a:r>
              <a:rPr lang="en-US" sz="3400" b="1" i="1" dirty="0" err="1">
                <a:latin typeface="Segoe UI Semilight" panose="020B0402040204020203" pitchFamily="34" charset="0"/>
                <a:ea typeface="+mj-lt"/>
                <a:cs typeface="Segoe UI Semilight" panose="020B0402040204020203" pitchFamily="34" charset="0"/>
                <a:sym typeface="Wingdings" panose="05000000000000000000" pitchFamily="2" charset="2"/>
              </a:rPr>
              <a:t>HimanshuBeniwa</a:t>
            </a:r>
            <a:br>
              <a:rPr lang="en-US" sz="3400" b="1" i="1" dirty="0">
                <a:latin typeface="Segoe UI Semilight" panose="020B0402040204020203" pitchFamily="34" charset="0"/>
                <a:ea typeface="+mj-lt"/>
                <a:cs typeface="Segoe UI Semilight" panose="020B0402040204020203" pitchFamily="34" charset="0"/>
                <a:hlinkClick r:id="rId3" invalidUrl="http://"/>
              </a:rPr>
            </a:br>
            <a:r>
              <a:rPr lang="en-US" sz="3400" b="1" i="1" dirty="0">
                <a:latin typeface="Segoe UI Semilight" panose="020B0402040204020203" pitchFamily="34" charset="0"/>
                <a:ea typeface="+mj-lt"/>
                <a:cs typeface="Segoe UI Semilight" panose="020B0402040204020203" pitchFamily="34" charset="0"/>
              </a:rPr>
              <a:t>     @</a:t>
            </a:r>
            <a:r>
              <a:rPr lang="en-US" sz="3400" b="1" i="1" dirty="0" err="1">
                <a:latin typeface="Segoe UI Semilight" panose="020B0402040204020203" pitchFamily="34" charset="0"/>
                <a:ea typeface="+mj-lt"/>
                <a:cs typeface="Segoe UI Semilight" panose="020B0402040204020203" pitchFamily="34" charset="0"/>
              </a:rPr>
              <a:t>himanshubeniwal</a:t>
            </a:r>
            <a:br>
              <a:rPr lang="en-US" sz="3400" b="1" i="1" dirty="0">
                <a:latin typeface="Segoe UI Semilight" panose="020B0402040204020203" pitchFamily="34" charset="0"/>
                <a:ea typeface="+mj-lt"/>
                <a:cs typeface="Segoe UI Semilight" panose="020B0402040204020203" pitchFamily="34" charset="0"/>
              </a:rPr>
            </a:br>
            <a:r>
              <a:rPr lang="en-US" sz="3400" b="1" i="1" dirty="0">
                <a:latin typeface="Segoe UI Semilight" panose="020B0402040204020203" pitchFamily="34" charset="0"/>
                <a:ea typeface="+mj-lt"/>
                <a:cs typeface="Segoe UI Semilight" panose="020B0402040204020203" pitchFamily="34" charset="0"/>
              </a:rPr>
              <a:t>     @</a:t>
            </a:r>
            <a:r>
              <a:rPr lang="en-US" sz="3400" b="1" i="1" dirty="0" err="1">
                <a:latin typeface="Segoe UI Semilight" panose="020B0402040204020203" pitchFamily="34" charset="0"/>
                <a:ea typeface="+mj-lt"/>
                <a:cs typeface="Segoe UI Semilight" panose="020B0402040204020203" pitchFamily="34" charset="0"/>
              </a:rPr>
              <a:t>himanshubeniwal</a:t>
            </a:r>
            <a:r>
              <a:rPr lang="en-US" sz="3400" b="1" i="1" dirty="0">
                <a:latin typeface="Segoe UI Semilight" panose="020B0402040204020203" pitchFamily="34" charset="0"/>
                <a:ea typeface="+mj-lt"/>
                <a:cs typeface="Segoe UI Semilight" panose="020B0402040204020203" pitchFamily="34" charset="0"/>
              </a:rPr>
              <a:t>_</a:t>
            </a:r>
            <a:endParaRPr lang="en-US" sz="3400" b="1" i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03DCE6-BBC4-4076-9FDD-4CB94FCAA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868" y="685397"/>
            <a:ext cx="5777132" cy="2996418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E53335A9-65D1-4789-958D-1318A3286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054" y="2058427"/>
            <a:ext cx="399741" cy="399741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96CCB77-314B-43D2-B71F-0DE0CE6571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013" y="2543842"/>
            <a:ext cx="399741" cy="399741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ED10614-F910-4604-BB5F-9CB5723950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013" y="3026421"/>
            <a:ext cx="399741" cy="39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2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3962400"/>
            <a:ext cx="10995736" cy="553998"/>
          </a:xfrm>
        </p:spPr>
        <p:txBody>
          <a:bodyPr/>
          <a:lstStyle/>
          <a:p>
            <a:r>
              <a:rPr lang="en-US" dirty="0"/>
              <a:t>Smart approach to the smart AI 🤖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Himanshu Beniwal &amp; Dhruv </a:t>
            </a:r>
            <a:r>
              <a:rPr lang="en-US" dirty="0" err="1"/>
              <a:t>Trehan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41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Hello! I’m Himanshu Beniwal! 👨🏻‍💻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E32A43FB-6CC4-4975-8517-476B5F9DCC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7735341" cy="284385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Microsoft Student Partner since 2018.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M. Tech. in Computer Science, </a:t>
            </a:r>
            <a:br>
              <a:rPr lang="en-US" dirty="0"/>
            </a:br>
            <a:r>
              <a:rPr lang="en-US" dirty="0"/>
              <a:t>Central University of Punjab.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Self-driving cars, ML, Computer Vision, and much more.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🖤 to explore Azure ML &amp; AI! </a:t>
            </a:r>
          </a:p>
        </p:txBody>
      </p:sp>
      <p:pic>
        <p:nvPicPr>
          <p:cNvPr id="3" name="Picture 2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960FC668-B6A9-4DB0-A647-6F0AFA3C4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315" y="734199"/>
            <a:ext cx="3362701" cy="414733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81F96813-0C78-4772-8743-33A18978C942}"/>
              </a:ext>
            </a:extLst>
          </p:cNvPr>
          <p:cNvSpPr txBox="1">
            <a:spLocks/>
          </p:cNvSpPr>
          <p:nvPr/>
        </p:nvSpPr>
        <p:spPr>
          <a:xfrm>
            <a:off x="1378678" y="5969913"/>
            <a:ext cx="448247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himanshubeniwal.codes</a:t>
            </a:r>
            <a:endParaRPr lang="en-US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CAA2A461-5816-41B0-9251-D299D08D7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7846" y="5780621"/>
            <a:ext cx="809469" cy="809469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D1E94BD2-6486-4C02-A1B7-009D2CA5B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945" y="5908357"/>
            <a:ext cx="553998" cy="553998"/>
          </a:xfrm>
          <a:prstGeom prst="rect">
            <a:avLst/>
          </a:prstGeo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6FBC58A7-885A-4260-8040-C9A70EAEB019}"/>
              </a:ext>
            </a:extLst>
          </p:cNvPr>
          <p:cNvSpPr txBox="1">
            <a:spLocks/>
          </p:cNvSpPr>
          <p:nvPr/>
        </p:nvSpPr>
        <p:spPr>
          <a:xfrm>
            <a:off x="8560781" y="5969913"/>
            <a:ext cx="3275768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</a:t>
            </a:r>
            <a:r>
              <a:rPr lang="en-US" dirty="0" err="1"/>
              <a:t>HimanshuBeniwa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72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4200" y="2025650"/>
            <a:ext cx="4161981" cy="1107996"/>
          </a:xfrm>
        </p:spPr>
        <p:txBody>
          <a:bodyPr wrap="square" anchor="b">
            <a:normAutofit/>
          </a:bodyPr>
          <a:lstStyle/>
          <a:p>
            <a:r>
              <a:rPr lang="en-US" sz="3300" dirty="0"/>
              <a:t>So where can you see AI?</a:t>
            </a:r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0E9520E3-9A82-4C77-A2C9-FB08BA8E5E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1785104"/>
          </a:xfrm>
        </p:spPr>
        <p:txBody>
          <a:bodyPr/>
          <a:lstStyle/>
          <a:p>
            <a:r>
              <a:rPr lang="en-US" dirty="0"/>
              <a:t>Self-driving cars! </a:t>
            </a:r>
          </a:p>
          <a:p>
            <a:r>
              <a:rPr lang="en-US" dirty="0"/>
              <a:t>Voice assistants</a:t>
            </a:r>
          </a:p>
          <a:p>
            <a:r>
              <a:rPr lang="en-US" dirty="0"/>
              <a:t>Healthcare</a:t>
            </a:r>
          </a:p>
          <a:p>
            <a:r>
              <a:rPr lang="en-US" dirty="0"/>
              <a:t>Predicting values (ML or DL)</a:t>
            </a:r>
          </a:p>
          <a:p>
            <a:r>
              <a:rPr lang="en-US" dirty="0"/>
              <a:t>And so much cool areas..</a:t>
            </a:r>
          </a:p>
        </p:txBody>
      </p:sp>
      <p:pic>
        <p:nvPicPr>
          <p:cNvPr id="1030" name="Picture 6" descr="Waymo - Artificial Intelligence Applications - Edureka">
            <a:extLst>
              <a:ext uri="{FF2B5EF4-FFF2-40B4-BE49-F238E27FC236}">
                <a16:creationId xmlns:a16="http://schemas.microsoft.com/office/drawing/2014/main" id="{24BB3E57-0390-41F7-B406-85B2C8B170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0" r="7849" b="-1"/>
          <a:stretch/>
        </p:blipFill>
        <p:spPr bwMode="auto">
          <a:xfrm>
            <a:off x="5334000" y="10"/>
            <a:ext cx="6858000" cy="685799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" name="Picture 2" descr="A picture containing mirror&#10;&#10;Description automatically generated">
            <a:extLst>
              <a:ext uri="{FF2B5EF4-FFF2-40B4-BE49-F238E27FC236}">
                <a16:creationId xmlns:a16="http://schemas.microsoft.com/office/drawing/2014/main" id="{527D80ED-8866-4160-9D8C-08888B71E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7324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F06ACA8-F63A-4ACE-A991-E9A4681C024F}"/>
              </a:ext>
            </a:extLst>
          </p:cNvPr>
          <p:cNvGrpSpPr/>
          <p:nvPr/>
        </p:nvGrpSpPr>
        <p:grpSpPr>
          <a:xfrm>
            <a:off x="7264971" y="1018988"/>
            <a:ext cx="4257485" cy="4229315"/>
            <a:chOff x="5778591" y="1208314"/>
            <a:chExt cx="4174384" cy="4146764"/>
          </a:xfrm>
          <a:solidFill>
            <a:srgbClr val="259CFF"/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0A2E6C4-1E67-414A-B6DF-FC1896E4975C}"/>
                </a:ext>
              </a:extLst>
            </p:cNvPr>
            <p:cNvSpPr/>
            <p:nvPr/>
          </p:nvSpPr>
          <p:spPr>
            <a:xfrm>
              <a:off x="5778591" y="1208314"/>
              <a:ext cx="4174384" cy="41467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B2CFB3-7EA8-4477-8899-481849770F75}"/>
                </a:ext>
              </a:extLst>
            </p:cNvPr>
            <p:cNvSpPr txBox="1"/>
            <p:nvPr/>
          </p:nvSpPr>
          <p:spPr>
            <a:xfrm>
              <a:off x="6310079" y="2328436"/>
              <a:ext cx="3111402" cy="73870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/>
              <a:r>
                <a:rPr lang="en-US" sz="2448" dirty="0">
                  <a:solidFill>
                    <a:schemeClr val="bg1"/>
                  </a:solidFill>
                  <a:latin typeface="+mj-lt"/>
                </a:rPr>
                <a:t>…powered by </a:t>
              </a:r>
            </a:p>
            <a:p>
              <a:pPr algn="ctr"/>
              <a:r>
                <a:rPr lang="en-US" sz="2448" dirty="0">
                  <a:solidFill>
                    <a:schemeClr val="bg1"/>
                  </a:solidFill>
                  <a:latin typeface="+mj-lt"/>
                </a:rPr>
                <a:t>Machine Learning!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730FE1-AA4C-4DD6-9C3A-2BD4382FF034}"/>
                </a:ext>
              </a:extLst>
            </p:cNvPr>
            <p:cNvSpPr/>
            <p:nvPr/>
          </p:nvSpPr>
          <p:spPr>
            <a:xfrm>
              <a:off x="6618570" y="3328399"/>
              <a:ext cx="2494419" cy="110610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6731" dirty="0">
                  <a:solidFill>
                    <a:schemeClr val="bg1"/>
                  </a:solidFill>
                </a:rPr>
                <a:t>💻👨‍🔬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BF892A07-8C7C-434B-8183-B6C171E64450}"/>
              </a:ext>
            </a:extLst>
          </p:cNvPr>
          <p:cNvSpPr/>
          <p:nvPr/>
        </p:nvSpPr>
        <p:spPr bwMode="auto">
          <a:xfrm>
            <a:off x="879779" y="5392987"/>
            <a:ext cx="10100603" cy="12489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/>
              <a:t>“It is a branch of </a:t>
            </a:r>
            <a:r>
              <a:rPr lang="en-US" sz="2200" b="1" dirty="0"/>
              <a:t>Artificial Intelligence </a:t>
            </a:r>
            <a:r>
              <a:rPr lang="en-US" sz="2200" dirty="0"/>
              <a:t>based on the idea that systems can learn from data, identify patterns and make decisions with minimal human intervention.” -  Machine Learning is all about!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AD95EBF-72A0-41A1-8267-66389221510A}"/>
              </a:ext>
            </a:extLst>
          </p:cNvPr>
          <p:cNvSpPr/>
          <p:nvPr/>
        </p:nvSpPr>
        <p:spPr bwMode="auto">
          <a:xfrm>
            <a:off x="2955606" y="3002468"/>
            <a:ext cx="6280788" cy="881921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/>
              <a:t>Artificial Intelligence or AI! 🐱‍💻 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71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4200" y="2025650"/>
            <a:ext cx="4161981" cy="1107996"/>
          </a:xfrm>
        </p:spPr>
        <p:txBody>
          <a:bodyPr wrap="square" anchor="b">
            <a:normAutofit/>
          </a:bodyPr>
          <a:lstStyle/>
          <a:p>
            <a:r>
              <a:rPr lang="en-US" sz="3300" dirty="0"/>
              <a:t>So where can you see AI? 🤖</a:t>
            </a:r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0E9520E3-9A82-4C77-A2C9-FB08BA8E5E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1785104"/>
          </a:xfrm>
        </p:spPr>
        <p:txBody>
          <a:bodyPr/>
          <a:lstStyle/>
          <a:p>
            <a:r>
              <a:rPr lang="en-US" dirty="0"/>
              <a:t>Self-driving cars! 🚗</a:t>
            </a:r>
          </a:p>
          <a:p>
            <a:r>
              <a:rPr lang="en-US" dirty="0"/>
              <a:t>Voice assistants! 🎙</a:t>
            </a:r>
          </a:p>
          <a:p>
            <a:r>
              <a:rPr lang="en-US" dirty="0"/>
              <a:t>Healthcare! 👨‍⚕️</a:t>
            </a:r>
          </a:p>
          <a:p>
            <a:r>
              <a:rPr lang="en-US" dirty="0"/>
              <a:t>Predicting values (ML or DL) 🔮</a:t>
            </a:r>
          </a:p>
          <a:p>
            <a:r>
              <a:rPr lang="en-US" dirty="0"/>
              <a:t>And so much cool areas.. 🎮</a:t>
            </a:r>
          </a:p>
        </p:txBody>
      </p:sp>
      <p:pic>
        <p:nvPicPr>
          <p:cNvPr id="1030" name="Picture 6" descr="Waymo - Artificial Intelligence Applications - Edureka">
            <a:extLst>
              <a:ext uri="{FF2B5EF4-FFF2-40B4-BE49-F238E27FC236}">
                <a16:creationId xmlns:a16="http://schemas.microsoft.com/office/drawing/2014/main" id="{24BB3E57-0390-41F7-B406-85B2C8B170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0" r="7849" b="-1"/>
          <a:stretch/>
        </p:blipFill>
        <p:spPr bwMode="auto">
          <a:xfrm>
            <a:off x="5334000" y="10"/>
            <a:ext cx="6858000" cy="685799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28247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0FF2B0-B083-4216-B9FA-D2E300C3BBFA}"/>
              </a:ext>
            </a:extLst>
          </p:cNvPr>
          <p:cNvSpPr/>
          <p:nvPr/>
        </p:nvSpPr>
        <p:spPr bwMode="auto">
          <a:xfrm>
            <a:off x="0" y="858129"/>
            <a:ext cx="12192000" cy="528945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6096000" y="2737274"/>
            <a:ext cx="6247216" cy="110799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So, What is really Machine Learning?</a:t>
            </a:r>
          </a:p>
        </p:txBody>
      </p:sp>
      <p:pic>
        <p:nvPicPr>
          <p:cNvPr id="3" name="Picture 2" descr="A large room&#10;&#10;Description automatically generated">
            <a:extLst>
              <a:ext uri="{FF2B5EF4-FFF2-40B4-BE49-F238E27FC236}">
                <a16:creationId xmlns:a16="http://schemas.microsoft.com/office/drawing/2014/main" id="{4090619C-AFEE-47FA-8119-0F1E2B9F8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0" y="1417942"/>
            <a:ext cx="5715000" cy="428625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7937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E2141F-7F59-4889-9DD7-4A55F6D200D8}"/>
              </a:ext>
            </a:extLst>
          </p:cNvPr>
          <p:cNvSpPr/>
          <p:nvPr/>
        </p:nvSpPr>
        <p:spPr bwMode="auto">
          <a:xfrm>
            <a:off x="0" y="0"/>
            <a:ext cx="637266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7476888" y="2925567"/>
            <a:ext cx="3411505" cy="143049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Is really Maths &amp; Stats behind ML? 🤔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868CF2-B0BA-4E26-9ED0-84B9D8F59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8846"/>
            <a:ext cx="6353334" cy="380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34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710D76D-7336-4061-A979-52B0C83DF8A2}"/>
              </a:ext>
            </a:extLst>
          </p:cNvPr>
          <p:cNvGrpSpPr/>
          <p:nvPr/>
        </p:nvGrpSpPr>
        <p:grpSpPr>
          <a:xfrm>
            <a:off x="5413594" y="1232630"/>
            <a:ext cx="11651870" cy="5377786"/>
            <a:chOff x="4106161" y="1169579"/>
            <a:chExt cx="11653523" cy="537854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DC9003A-57B7-4D2D-8210-29B9902298A0}"/>
                </a:ext>
              </a:extLst>
            </p:cNvPr>
            <p:cNvGrpSpPr/>
            <p:nvPr/>
          </p:nvGrpSpPr>
          <p:grpSpPr>
            <a:xfrm>
              <a:off x="4106161" y="3858854"/>
              <a:ext cx="11653523" cy="1299816"/>
              <a:chOff x="955773" y="3947984"/>
              <a:chExt cx="11887200" cy="132588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B047AC8-EFE2-4DAA-BB1F-949D1BEFA8BA}"/>
                  </a:ext>
                </a:extLst>
              </p:cNvPr>
              <p:cNvSpPr/>
              <p:nvPr/>
            </p:nvSpPr>
            <p:spPr bwMode="auto">
              <a:xfrm>
                <a:off x="955773" y="3947984"/>
                <a:ext cx="1408431" cy="13258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96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25" name="Text Placeholder 4">
                <a:extLst>
                  <a:ext uri="{FF2B5EF4-FFF2-40B4-BE49-F238E27FC236}">
                    <a16:creationId xmlns:a16="http://schemas.microsoft.com/office/drawing/2014/main" id="{ACF47BCF-F92D-4597-A348-370B4C83E4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2542" y="3947984"/>
                <a:ext cx="10480431" cy="1325880"/>
              </a:xfrm>
              <a:prstGeom prst="rect">
                <a:avLst/>
              </a:prstGeom>
            </p:spPr>
            <p:txBody>
              <a:bodyPr wrap="none" lIns="179259" tIns="143407" rIns="179259" bIns="143407" anchor="ctr"/>
              <a:lstStyle>
                <a:lvl1pPr marL="0" indent="0" algn="l" defTabSz="914363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SzPct val="90000"/>
                  <a:buFont typeface="Wingdings" pitchFamily="2" charset="2"/>
                  <a:buNone/>
                  <a:defRPr sz="2800" kern="1200">
                    <a:gradFill>
                      <a:gsLst>
                        <a:gs pos="0">
                          <a:schemeClr val="tx1"/>
                        </a:gs>
                        <a:gs pos="86000">
                          <a:schemeClr val="tx1"/>
                        </a:gs>
                      </a:gsLst>
                      <a:lin ang="5400000" scaled="0"/>
                    </a:gradFill>
                    <a:latin typeface="Segoe UI Semibold" pitchFamily="34" charset="0"/>
                    <a:ea typeface="+mn-ea"/>
                    <a:cs typeface="+mn-cs"/>
                  </a:defRPr>
                </a:lvl1pPr>
                <a:lvl2pPr marL="460375" indent="0" algn="l" defTabSz="914363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SzPct val="90000"/>
                  <a:buFont typeface="Wingdings" pitchFamily="2" charset="2"/>
                  <a:buNone/>
                  <a:defRPr sz="2400" kern="1200">
                    <a:gradFill>
                      <a:gsLst>
                        <a:gs pos="0">
                          <a:schemeClr val="tx1"/>
                        </a:gs>
                        <a:gs pos="86000">
                          <a:schemeClr val="tx1"/>
                        </a:gs>
                      </a:gsLst>
                      <a:lin ang="5400000" scaled="0"/>
                    </a:gradFill>
                    <a:latin typeface="Segoe UI Light" pitchFamily="34" charset="0"/>
                    <a:ea typeface="+mn-ea"/>
                    <a:cs typeface="+mn-cs"/>
                  </a:defRPr>
                </a:lvl2pPr>
                <a:lvl3pPr marL="1204913" indent="-349250" algn="l" defTabSz="914363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SzPct val="90000"/>
                  <a:buFont typeface="Wingdings" pitchFamily="2" charset="2"/>
                  <a:buChar char="§"/>
                  <a:defRPr sz="2000" kern="1200">
                    <a:gradFill>
                      <a:gsLst>
                        <a:gs pos="0">
                          <a:schemeClr val="tx1"/>
                        </a:gs>
                        <a:gs pos="86000">
                          <a:schemeClr val="tx1"/>
                        </a:gs>
                      </a:gsLst>
                      <a:lin ang="5400000" scaled="0"/>
                    </a:gradFill>
                    <a:latin typeface="Segoe UI Light" pitchFamily="34" charset="0"/>
                    <a:ea typeface="+mn-ea"/>
                    <a:cs typeface="+mn-cs"/>
                  </a:defRPr>
                </a:lvl3pPr>
                <a:lvl4pPr marL="1538288" indent="-279400" algn="l" defTabSz="914363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SzPct val="90000"/>
                  <a:buFont typeface="Wingdings" pitchFamily="2" charset="2"/>
                  <a:buChar char="§"/>
                  <a:defRPr sz="1800" kern="1200">
                    <a:gradFill>
                      <a:gsLst>
                        <a:gs pos="0">
                          <a:schemeClr val="tx1"/>
                        </a:gs>
                        <a:gs pos="86000">
                          <a:schemeClr val="tx1"/>
                        </a:gs>
                      </a:gsLst>
                      <a:lin ang="5400000" scaled="0"/>
                    </a:gradFill>
                    <a:latin typeface="Segoe UI Light" pitchFamily="34" charset="0"/>
                    <a:ea typeface="+mn-ea"/>
                    <a:cs typeface="+mn-cs"/>
                  </a:defRPr>
                </a:lvl4pPr>
                <a:lvl5pPr marL="1887538" indent="-282575" algn="l" defTabSz="914363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SzPct val="90000"/>
                  <a:buFont typeface="Wingdings" pitchFamily="2" charset="2"/>
                  <a:buChar char="§"/>
                  <a:defRPr sz="1800" kern="1200">
                    <a:gradFill>
                      <a:gsLst>
                        <a:gs pos="0">
                          <a:schemeClr val="tx1"/>
                        </a:gs>
                        <a:gs pos="86000">
                          <a:schemeClr val="tx1"/>
                        </a:gs>
                      </a:gsLst>
                      <a:lin ang="5400000" scaled="0"/>
                    </a:gradFill>
                    <a:latin typeface="Segoe UI Light" pitchFamily="34" charset="0"/>
                    <a:ea typeface="+mn-ea"/>
                    <a:cs typeface="+mn-cs"/>
                  </a:defRPr>
                </a:lvl5pPr>
                <a:lvl6pPr marL="2514499" indent="-228591" algn="l" defTabSz="91436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1" algn="l" defTabSz="91436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1" algn="l" defTabSz="91436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5" indent="-228591" algn="l" defTabSz="91436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136" spc="-69" dirty="0">
                    <a:gradFill>
                      <a:gsLst>
                        <a:gs pos="5417">
                          <a:schemeClr val="tx1"/>
                        </a:gs>
                        <a:gs pos="28000">
                          <a:schemeClr val="tx1"/>
                        </a:gs>
                      </a:gsLst>
                      <a:lin ang="5400000" scaled="0"/>
                    </a:gradFill>
                    <a:latin typeface="Segoe UI Light"/>
                  </a:rPr>
                  <a:t>Test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buSzTx/>
                </a:pPr>
                <a:r>
                  <a:rPr lang="en-US" sz="1961" dirty="0">
                    <a:gradFill>
                      <a:gsLst>
                        <a:gs pos="5417">
                          <a:schemeClr val="tx1"/>
                        </a:gs>
                        <a:gs pos="28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rPr>
                  <a:t>Use your </a:t>
                </a:r>
                <a:r>
                  <a:rPr lang="en-US" sz="1961" i="1" dirty="0">
                    <a:gradFill>
                      <a:gsLst>
                        <a:gs pos="5417">
                          <a:schemeClr val="tx1"/>
                        </a:gs>
                        <a:gs pos="28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rPr>
                  <a:t>test </a:t>
                </a:r>
                <a:r>
                  <a:rPr lang="en-US" sz="1961" dirty="0">
                    <a:gradFill>
                      <a:gsLst>
                        <a:gs pos="5417">
                          <a:schemeClr val="tx1"/>
                        </a:gs>
                        <a:gs pos="28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rPr>
                  <a:t>dataset to validate the model</a:t>
                </a:r>
              </a:p>
            </p:txBody>
          </p:sp>
          <p:sp>
            <p:nvSpPr>
              <p:cNvPr id="26" name="Clipboard" title="Icon of a clipboard">
                <a:extLst>
                  <a:ext uri="{FF2B5EF4-FFF2-40B4-BE49-F238E27FC236}">
                    <a16:creationId xmlns:a16="http://schemas.microsoft.com/office/drawing/2014/main" id="{7004DEC4-892C-455E-AAA5-E5007EB35942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422219" y="4283585"/>
                <a:ext cx="475538" cy="654678"/>
              </a:xfrm>
              <a:custGeom>
                <a:avLst/>
                <a:gdLst>
                  <a:gd name="T0" fmla="*/ 247 w 247"/>
                  <a:gd name="T1" fmla="*/ 33 h 340"/>
                  <a:gd name="T2" fmla="*/ 247 w 247"/>
                  <a:gd name="T3" fmla="*/ 340 h 340"/>
                  <a:gd name="T4" fmla="*/ 0 w 247"/>
                  <a:gd name="T5" fmla="*/ 340 h 340"/>
                  <a:gd name="T6" fmla="*/ 0 w 247"/>
                  <a:gd name="T7" fmla="*/ 33 h 340"/>
                  <a:gd name="T8" fmla="*/ 65 w 247"/>
                  <a:gd name="T9" fmla="*/ 33 h 340"/>
                  <a:gd name="T10" fmla="*/ 91 w 247"/>
                  <a:gd name="T11" fmla="*/ 33 h 340"/>
                  <a:gd name="T12" fmla="*/ 124 w 247"/>
                  <a:gd name="T13" fmla="*/ 0 h 340"/>
                  <a:gd name="T14" fmla="*/ 158 w 247"/>
                  <a:gd name="T15" fmla="*/ 33 h 340"/>
                  <a:gd name="T16" fmla="*/ 247 w 247"/>
                  <a:gd name="T17" fmla="*/ 33 h 340"/>
                  <a:gd name="T18" fmla="*/ 68 w 247"/>
                  <a:gd name="T19" fmla="*/ 33 h 340"/>
                  <a:gd name="T20" fmla="*/ 68 w 247"/>
                  <a:gd name="T21" fmla="*/ 78 h 340"/>
                  <a:gd name="T22" fmla="*/ 180 w 247"/>
                  <a:gd name="T23" fmla="*/ 78 h 340"/>
                  <a:gd name="T24" fmla="*/ 180 w 247"/>
                  <a:gd name="T25" fmla="*/ 33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7" h="340">
                    <a:moveTo>
                      <a:pt x="247" y="33"/>
                    </a:moveTo>
                    <a:cubicBezTo>
                      <a:pt x="247" y="340"/>
                      <a:pt x="247" y="340"/>
                      <a:pt x="247" y="340"/>
                    </a:cubicBezTo>
                    <a:cubicBezTo>
                      <a:pt x="0" y="340"/>
                      <a:pt x="0" y="340"/>
                      <a:pt x="0" y="34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65" y="33"/>
                      <a:pt x="65" y="33"/>
                      <a:pt x="65" y="33"/>
                    </a:cubicBezTo>
                    <a:cubicBezTo>
                      <a:pt x="91" y="33"/>
                      <a:pt x="91" y="33"/>
                      <a:pt x="91" y="33"/>
                    </a:cubicBezTo>
                    <a:cubicBezTo>
                      <a:pt x="91" y="15"/>
                      <a:pt x="106" y="0"/>
                      <a:pt x="124" y="0"/>
                    </a:cubicBezTo>
                    <a:cubicBezTo>
                      <a:pt x="143" y="0"/>
                      <a:pt x="158" y="15"/>
                      <a:pt x="158" y="33"/>
                    </a:cubicBezTo>
                    <a:lnTo>
                      <a:pt x="247" y="33"/>
                    </a:lnTo>
                    <a:close/>
                    <a:moveTo>
                      <a:pt x="68" y="33"/>
                    </a:moveTo>
                    <a:cubicBezTo>
                      <a:pt x="68" y="78"/>
                      <a:pt x="68" y="78"/>
                      <a:pt x="68" y="78"/>
                    </a:cubicBezTo>
                    <a:cubicBezTo>
                      <a:pt x="180" y="78"/>
                      <a:pt x="180" y="78"/>
                      <a:pt x="180" y="78"/>
                    </a:cubicBezTo>
                    <a:cubicBezTo>
                      <a:pt x="180" y="33"/>
                      <a:pt x="180" y="33"/>
                      <a:pt x="180" y="33"/>
                    </a:cubicBezTo>
                  </a:path>
                </a:pathLst>
              </a:custGeom>
              <a:noFill/>
              <a:ln w="15875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066EF6D-44AC-41CD-9B3B-CC8E79CB7B92}"/>
                </a:ext>
              </a:extLst>
            </p:cNvPr>
            <p:cNvGrpSpPr/>
            <p:nvPr/>
          </p:nvGrpSpPr>
          <p:grpSpPr>
            <a:xfrm>
              <a:off x="4106161" y="5203491"/>
              <a:ext cx="11653523" cy="1344637"/>
              <a:chOff x="955773" y="5319584"/>
              <a:chExt cx="11887200" cy="13716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0257AE6-D306-49C7-A0C0-71E2BF6ABE38}"/>
                  </a:ext>
                </a:extLst>
              </p:cNvPr>
              <p:cNvSpPr/>
              <p:nvPr/>
            </p:nvSpPr>
            <p:spPr bwMode="auto">
              <a:xfrm>
                <a:off x="955773" y="5319584"/>
                <a:ext cx="1408431" cy="1371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96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22" name="Text Placeholder 4">
                <a:extLst>
                  <a:ext uri="{FF2B5EF4-FFF2-40B4-BE49-F238E27FC236}">
                    <a16:creationId xmlns:a16="http://schemas.microsoft.com/office/drawing/2014/main" id="{E79F9408-9240-4E03-9B23-E3F101BA24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2542" y="5319584"/>
                <a:ext cx="10480431" cy="1371600"/>
              </a:xfrm>
              <a:prstGeom prst="rect">
                <a:avLst/>
              </a:prstGeom>
            </p:spPr>
            <p:txBody>
              <a:bodyPr wrap="none" lIns="179259" tIns="143407" rIns="179259" bIns="143407" anchor="ctr"/>
              <a:lstStyle>
                <a:lvl1pPr marL="0" indent="0" algn="l" defTabSz="914363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SzPct val="90000"/>
                  <a:buFont typeface="Wingdings" pitchFamily="2" charset="2"/>
                  <a:buNone/>
                  <a:defRPr sz="2800" kern="1200">
                    <a:gradFill>
                      <a:gsLst>
                        <a:gs pos="0">
                          <a:schemeClr val="tx1"/>
                        </a:gs>
                        <a:gs pos="86000">
                          <a:schemeClr val="tx1"/>
                        </a:gs>
                      </a:gsLst>
                      <a:lin ang="5400000" scaled="0"/>
                    </a:gradFill>
                    <a:latin typeface="Segoe UI Semibold" pitchFamily="34" charset="0"/>
                    <a:ea typeface="+mn-ea"/>
                    <a:cs typeface="+mn-cs"/>
                  </a:defRPr>
                </a:lvl1pPr>
                <a:lvl2pPr marL="460375" indent="0" algn="l" defTabSz="914363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SzPct val="90000"/>
                  <a:buFont typeface="Wingdings" pitchFamily="2" charset="2"/>
                  <a:buNone/>
                  <a:defRPr sz="2400" kern="1200">
                    <a:gradFill>
                      <a:gsLst>
                        <a:gs pos="0">
                          <a:schemeClr val="tx1"/>
                        </a:gs>
                        <a:gs pos="86000">
                          <a:schemeClr val="tx1"/>
                        </a:gs>
                      </a:gsLst>
                      <a:lin ang="5400000" scaled="0"/>
                    </a:gradFill>
                    <a:latin typeface="Segoe UI Light" pitchFamily="34" charset="0"/>
                    <a:ea typeface="+mn-ea"/>
                    <a:cs typeface="+mn-cs"/>
                  </a:defRPr>
                </a:lvl2pPr>
                <a:lvl3pPr marL="1204913" indent="-349250" algn="l" defTabSz="914363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SzPct val="90000"/>
                  <a:buFont typeface="Wingdings" pitchFamily="2" charset="2"/>
                  <a:buChar char="§"/>
                  <a:defRPr sz="2000" kern="1200">
                    <a:gradFill>
                      <a:gsLst>
                        <a:gs pos="0">
                          <a:schemeClr val="tx1"/>
                        </a:gs>
                        <a:gs pos="86000">
                          <a:schemeClr val="tx1"/>
                        </a:gs>
                      </a:gsLst>
                      <a:lin ang="5400000" scaled="0"/>
                    </a:gradFill>
                    <a:latin typeface="Segoe UI Light" pitchFamily="34" charset="0"/>
                    <a:ea typeface="+mn-ea"/>
                    <a:cs typeface="+mn-cs"/>
                  </a:defRPr>
                </a:lvl3pPr>
                <a:lvl4pPr marL="1538288" indent="-279400" algn="l" defTabSz="914363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SzPct val="90000"/>
                  <a:buFont typeface="Wingdings" pitchFamily="2" charset="2"/>
                  <a:buChar char="§"/>
                  <a:defRPr sz="1800" kern="1200">
                    <a:gradFill>
                      <a:gsLst>
                        <a:gs pos="0">
                          <a:schemeClr val="tx1"/>
                        </a:gs>
                        <a:gs pos="86000">
                          <a:schemeClr val="tx1"/>
                        </a:gs>
                      </a:gsLst>
                      <a:lin ang="5400000" scaled="0"/>
                    </a:gradFill>
                    <a:latin typeface="Segoe UI Light" pitchFamily="34" charset="0"/>
                    <a:ea typeface="+mn-ea"/>
                    <a:cs typeface="+mn-cs"/>
                  </a:defRPr>
                </a:lvl4pPr>
                <a:lvl5pPr marL="1887538" indent="-282575" algn="l" defTabSz="914363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SzPct val="90000"/>
                  <a:buFont typeface="Wingdings" pitchFamily="2" charset="2"/>
                  <a:buChar char="§"/>
                  <a:defRPr sz="1800" kern="1200">
                    <a:gradFill>
                      <a:gsLst>
                        <a:gs pos="0">
                          <a:schemeClr val="tx1"/>
                        </a:gs>
                        <a:gs pos="86000">
                          <a:schemeClr val="tx1"/>
                        </a:gs>
                      </a:gsLst>
                      <a:lin ang="5400000" scaled="0"/>
                    </a:gradFill>
                    <a:latin typeface="Segoe UI Light" pitchFamily="34" charset="0"/>
                    <a:ea typeface="+mn-ea"/>
                    <a:cs typeface="+mn-cs"/>
                  </a:defRPr>
                </a:lvl5pPr>
                <a:lvl6pPr marL="2514499" indent="-228591" algn="l" defTabSz="91436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1" algn="l" defTabSz="91436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1" algn="l" defTabSz="91436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5" indent="-228591" algn="l" defTabSz="91436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136" spc="-69" dirty="0">
                    <a:gradFill>
                      <a:gsLst>
                        <a:gs pos="5417">
                          <a:schemeClr val="tx1"/>
                        </a:gs>
                        <a:gs pos="28000">
                          <a:schemeClr val="tx1"/>
                        </a:gs>
                      </a:gsLst>
                      <a:lin ang="5400000" scaled="0"/>
                    </a:gradFill>
                    <a:latin typeface="Segoe UI Light"/>
                  </a:rPr>
                  <a:t>Predict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buSzTx/>
                </a:pPr>
                <a:r>
                  <a:rPr lang="en-US" sz="1961" dirty="0">
                    <a:gradFill>
                      <a:gsLst>
                        <a:gs pos="5417">
                          <a:schemeClr val="tx1"/>
                        </a:gs>
                        <a:gs pos="28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rPr>
                  <a:t>If the model is good enough, use it!</a:t>
                </a:r>
              </a:p>
            </p:txBody>
          </p:sp>
          <p:sp>
            <p:nvSpPr>
              <p:cNvPr id="23" name="Compare_F057" title="Icon of a counterweight scale">
                <a:extLst>
                  <a:ext uri="{FF2B5EF4-FFF2-40B4-BE49-F238E27FC236}">
                    <a16:creationId xmlns:a16="http://schemas.microsoft.com/office/drawing/2014/main" id="{64031AC0-36D4-4434-8742-8C1EF807A79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425379" y="5729510"/>
                <a:ext cx="472378" cy="487797"/>
              </a:xfrm>
              <a:custGeom>
                <a:avLst/>
                <a:gdLst>
                  <a:gd name="T0" fmla="*/ 0 w 3750"/>
                  <a:gd name="T1" fmla="*/ 371 h 3871"/>
                  <a:gd name="T2" fmla="*/ 3750 w 3750"/>
                  <a:gd name="T3" fmla="*/ 371 h 3871"/>
                  <a:gd name="T4" fmla="*/ 1874 w 3750"/>
                  <a:gd name="T5" fmla="*/ 0 h 3871"/>
                  <a:gd name="T6" fmla="*/ 1874 w 3750"/>
                  <a:gd name="T7" fmla="*/ 3352 h 3871"/>
                  <a:gd name="T8" fmla="*/ 0 w 3750"/>
                  <a:gd name="T9" fmla="*/ 1871 h 3871"/>
                  <a:gd name="T10" fmla="*/ 1500 w 3750"/>
                  <a:gd name="T11" fmla="*/ 1871 h 3871"/>
                  <a:gd name="T12" fmla="*/ 2250 w 3750"/>
                  <a:gd name="T13" fmla="*/ 1871 h 3871"/>
                  <a:gd name="T14" fmla="*/ 3750 w 3750"/>
                  <a:gd name="T15" fmla="*/ 1871 h 3871"/>
                  <a:gd name="T16" fmla="*/ 250 w 3750"/>
                  <a:gd name="T17" fmla="*/ 3871 h 3871"/>
                  <a:gd name="T18" fmla="*/ 3500 w 3750"/>
                  <a:gd name="T19" fmla="*/ 3871 h 3871"/>
                  <a:gd name="T20" fmla="*/ 3116 w 3750"/>
                  <a:gd name="T21" fmla="*/ 3869 h 3871"/>
                  <a:gd name="T22" fmla="*/ 634 w 3750"/>
                  <a:gd name="T23" fmla="*/ 3869 h 3871"/>
                  <a:gd name="T24" fmla="*/ 138 w 3750"/>
                  <a:gd name="T25" fmla="*/ 1871 h 3871"/>
                  <a:gd name="T26" fmla="*/ 750 w 3750"/>
                  <a:gd name="T27" fmla="*/ 2371 h 3871"/>
                  <a:gd name="T28" fmla="*/ 1362 w 3750"/>
                  <a:gd name="T29" fmla="*/ 1872 h 3871"/>
                  <a:gd name="T30" fmla="*/ 2388 w 3750"/>
                  <a:gd name="T31" fmla="*/ 1871 h 3871"/>
                  <a:gd name="T32" fmla="*/ 3000 w 3750"/>
                  <a:gd name="T33" fmla="*/ 2371 h 3871"/>
                  <a:gd name="T34" fmla="*/ 3612 w 3750"/>
                  <a:gd name="T35" fmla="*/ 1872 h 3871"/>
                  <a:gd name="T36" fmla="*/ 764 w 3750"/>
                  <a:gd name="T37" fmla="*/ 371 h 3871"/>
                  <a:gd name="T38" fmla="*/ 736 w 3750"/>
                  <a:gd name="T39" fmla="*/ 371 h 3871"/>
                  <a:gd name="T40" fmla="*/ 313 w 3750"/>
                  <a:gd name="T41" fmla="*/ 1871 h 3871"/>
                  <a:gd name="T42" fmla="*/ 1188 w 3750"/>
                  <a:gd name="T43" fmla="*/ 1871 h 3871"/>
                  <a:gd name="T44" fmla="*/ 764 w 3750"/>
                  <a:gd name="T45" fmla="*/ 371 h 3871"/>
                  <a:gd name="T46" fmla="*/ 3014 w 3750"/>
                  <a:gd name="T47" fmla="*/ 371 h 3871"/>
                  <a:gd name="T48" fmla="*/ 2986 w 3750"/>
                  <a:gd name="T49" fmla="*/ 371 h 3871"/>
                  <a:gd name="T50" fmla="*/ 2563 w 3750"/>
                  <a:gd name="T51" fmla="*/ 1871 h 3871"/>
                  <a:gd name="T52" fmla="*/ 3438 w 3750"/>
                  <a:gd name="T53" fmla="*/ 1871 h 3871"/>
                  <a:gd name="T54" fmla="*/ 3014 w 3750"/>
                  <a:gd name="T55" fmla="*/ 371 h 38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50" h="3871">
                    <a:moveTo>
                      <a:pt x="0" y="371"/>
                    </a:moveTo>
                    <a:cubicBezTo>
                      <a:pt x="3750" y="371"/>
                      <a:pt x="3750" y="371"/>
                      <a:pt x="3750" y="371"/>
                    </a:cubicBezTo>
                    <a:moveTo>
                      <a:pt x="1874" y="0"/>
                    </a:moveTo>
                    <a:cubicBezTo>
                      <a:pt x="1874" y="3352"/>
                      <a:pt x="1874" y="3352"/>
                      <a:pt x="1874" y="3352"/>
                    </a:cubicBezTo>
                    <a:moveTo>
                      <a:pt x="0" y="1871"/>
                    </a:moveTo>
                    <a:cubicBezTo>
                      <a:pt x="1500" y="1871"/>
                      <a:pt x="1500" y="1871"/>
                      <a:pt x="1500" y="1871"/>
                    </a:cubicBezTo>
                    <a:moveTo>
                      <a:pt x="2250" y="1871"/>
                    </a:moveTo>
                    <a:cubicBezTo>
                      <a:pt x="3750" y="1871"/>
                      <a:pt x="3750" y="1871"/>
                      <a:pt x="3750" y="1871"/>
                    </a:cubicBezTo>
                    <a:moveTo>
                      <a:pt x="250" y="3871"/>
                    </a:moveTo>
                    <a:cubicBezTo>
                      <a:pt x="3500" y="3871"/>
                      <a:pt x="3500" y="3871"/>
                      <a:pt x="3500" y="3871"/>
                    </a:cubicBezTo>
                    <a:moveTo>
                      <a:pt x="3116" y="3869"/>
                    </a:moveTo>
                    <a:cubicBezTo>
                      <a:pt x="2430" y="3184"/>
                      <a:pt x="1320" y="3184"/>
                      <a:pt x="634" y="3869"/>
                    </a:cubicBezTo>
                    <a:moveTo>
                      <a:pt x="138" y="1871"/>
                    </a:moveTo>
                    <a:cubicBezTo>
                      <a:pt x="195" y="2156"/>
                      <a:pt x="448" y="2371"/>
                      <a:pt x="750" y="2371"/>
                    </a:cubicBezTo>
                    <a:cubicBezTo>
                      <a:pt x="1052" y="2371"/>
                      <a:pt x="1304" y="2157"/>
                      <a:pt x="1362" y="1872"/>
                    </a:cubicBezTo>
                    <a:moveTo>
                      <a:pt x="2388" y="1871"/>
                    </a:moveTo>
                    <a:cubicBezTo>
                      <a:pt x="2446" y="2156"/>
                      <a:pt x="2698" y="2371"/>
                      <a:pt x="3000" y="2371"/>
                    </a:cubicBezTo>
                    <a:cubicBezTo>
                      <a:pt x="3302" y="2371"/>
                      <a:pt x="3554" y="2157"/>
                      <a:pt x="3612" y="1872"/>
                    </a:cubicBezTo>
                    <a:moveTo>
                      <a:pt x="764" y="371"/>
                    </a:moveTo>
                    <a:cubicBezTo>
                      <a:pt x="736" y="371"/>
                      <a:pt x="736" y="371"/>
                      <a:pt x="736" y="371"/>
                    </a:cubicBezTo>
                    <a:cubicBezTo>
                      <a:pt x="313" y="1871"/>
                      <a:pt x="313" y="1871"/>
                      <a:pt x="313" y="1871"/>
                    </a:cubicBezTo>
                    <a:cubicBezTo>
                      <a:pt x="1188" y="1871"/>
                      <a:pt x="1188" y="1871"/>
                      <a:pt x="1188" y="1871"/>
                    </a:cubicBezTo>
                    <a:cubicBezTo>
                      <a:pt x="1188" y="1871"/>
                      <a:pt x="791" y="461"/>
                      <a:pt x="764" y="371"/>
                    </a:cubicBezTo>
                    <a:close/>
                    <a:moveTo>
                      <a:pt x="3014" y="371"/>
                    </a:moveTo>
                    <a:cubicBezTo>
                      <a:pt x="2986" y="371"/>
                      <a:pt x="2986" y="371"/>
                      <a:pt x="2986" y="371"/>
                    </a:cubicBezTo>
                    <a:cubicBezTo>
                      <a:pt x="2563" y="1871"/>
                      <a:pt x="2563" y="1871"/>
                      <a:pt x="2563" y="1871"/>
                    </a:cubicBezTo>
                    <a:cubicBezTo>
                      <a:pt x="3438" y="1871"/>
                      <a:pt x="3438" y="1871"/>
                      <a:pt x="3438" y="1871"/>
                    </a:cubicBezTo>
                    <a:cubicBezTo>
                      <a:pt x="3438" y="1871"/>
                      <a:pt x="3041" y="461"/>
                      <a:pt x="3014" y="371"/>
                    </a:cubicBezTo>
                    <a:close/>
                  </a:path>
                </a:pathLst>
              </a:custGeom>
              <a:noFill/>
              <a:ln w="158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 sz="882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2E00E89-BFED-4178-97E8-1CCDD1263DAA}"/>
                </a:ext>
              </a:extLst>
            </p:cNvPr>
            <p:cNvGrpSpPr/>
            <p:nvPr/>
          </p:nvGrpSpPr>
          <p:grpSpPr>
            <a:xfrm>
              <a:off x="4106161" y="1169579"/>
              <a:ext cx="11653523" cy="1299816"/>
              <a:chOff x="955773" y="1204784"/>
              <a:chExt cx="11887200" cy="132588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87E30DD-4EE8-4F4F-882A-039FBDCF679F}"/>
                  </a:ext>
                </a:extLst>
              </p:cNvPr>
              <p:cNvSpPr/>
              <p:nvPr/>
            </p:nvSpPr>
            <p:spPr bwMode="auto">
              <a:xfrm>
                <a:off x="955773" y="1204784"/>
                <a:ext cx="1408431" cy="13258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96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9" name="Text Placeholder 4">
                <a:extLst>
                  <a:ext uri="{FF2B5EF4-FFF2-40B4-BE49-F238E27FC236}">
                    <a16:creationId xmlns:a16="http://schemas.microsoft.com/office/drawing/2014/main" id="{85817F43-1EFC-40C3-A75B-089D6395FC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2542" y="1204784"/>
                <a:ext cx="10480431" cy="1325880"/>
              </a:xfrm>
              <a:prstGeom prst="rect">
                <a:avLst/>
              </a:prstGeom>
            </p:spPr>
            <p:txBody>
              <a:bodyPr wrap="none" lIns="179259" tIns="143407" rIns="179259" bIns="143407" anchor="ctr"/>
              <a:lstStyle>
                <a:lvl1pPr marL="0" indent="0" algn="l" defTabSz="914363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SzPct val="90000"/>
                  <a:buFont typeface="Wingdings" pitchFamily="2" charset="2"/>
                  <a:buNone/>
                  <a:defRPr sz="2800" kern="1200">
                    <a:gradFill>
                      <a:gsLst>
                        <a:gs pos="0">
                          <a:schemeClr val="tx1"/>
                        </a:gs>
                        <a:gs pos="86000">
                          <a:schemeClr val="tx1"/>
                        </a:gs>
                      </a:gsLst>
                      <a:lin ang="5400000" scaled="0"/>
                    </a:gradFill>
                    <a:latin typeface="Segoe UI Semibold" pitchFamily="34" charset="0"/>
                    <a:ea typeface="+mn-ea"/>
                    <a:cs typeface="+mn-cs"/>
                  </a:defRPr>
                </a:lvl1pPr>
                <a:lvl2pPr marL="460375" indent="0" algn="l" defTabSz="914363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SzPct val="90000"/>
                  <a:buFont typeface="Wingdings" pitchFamily="2" charset="2"/>
                  <a:buNone/>
                  <a:defRPr sz="2400" kern="1200">
                    <a:gradFill>
                      <a:gsLst>
                        <a:gs pos="0">
                          <a:schemeClr val="tx1"/>
                        </a:gs>
                        <a:gs pos="86000">
                          <a:schemeClr val="tx1"/>
                        </a:gs>
                      </a:gsLst>
                      <a:lin ang="5400000" scaled="0"/>
                    </a:gradFill>
                    <a:latin typeface="Segoe UI Light" pitchFamily="34" charset="0"/>
                    <a:ea typeface="+mn-ea"/>
                    <a:cs typeface="+mn-cs"/>
                  </a:defRPr>
                </a:lvl2pPr>
                <a:lvl3pPr marL="1204913" indent="-349250" algn="l" defTabSz="914363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SzPct val="90000"/>
                  <a:buFont typeface="Wingdings" pitchFamily="2" charset="2"/>
                  <a:buChar char="§"/>
                  <a:defRPr sz="2000" kern="1200">
                    <a:gradFill>
                      <a:gsLst>
                        <a:gs pos="0">
                          <a:schemeClr val="tx1"/>
                        </a:gs>
                        <a:gs pos="86000">
                          <a:schemeClr val="tx1"/>
                        </a:gs>
                      </a:gsLst>
                      <a:lin ang="5400000" scaled="0"/>
                    </a:gradFill>
                    <a:latin typeface="Segoe UI Light" pitchFamily="34" charset="0"/>
                    <a:ea typeface="+mn-ea"/>
                    <a:cs typeface="+mn-cs"/>
                  </a:defRPr>
                </a:lvl3pPr>
                <a:lvl4pPr marL="1538288" indent="-279400" algn="l" defTabSz="914363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SzPct val="90000"/>
                  <a:buFont typeface="Wingdings" pitchFamily="2" charset="2"/>
                  <a:buChar char="§"/>
                  <a:defRPr sz="1800" kern="1200">
                    <a:gradFill>
                      <a:gsLst>
                        <a:gs pos="0">
                          <a:schemeClr val="tx1"/>
                        </a:gs>
                        <a:gs pos="86000">
                          <a:schemeClr val="tx1"/>
                        </a:gs>
                      </a:gsLst>
                      <a:lin ang="5400000" scaled="0"/>
                    </a:gradFill>
                    <a:latin typeface="Segoe UI Light" pitchFamily="34" charset="0"/>
                    <a:ea typeface="+mn-ea"/>
                    <a:cs typeface="+mn-cs"/>
                  </a:defRPr>
                </a:lvl4pPr>
                <a:lvl5pPr marL="1887538" indent="-282575" algn="l" defTabSz="914363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SzPct val="90000"/>
                  <a:buFont typeface="Wingdings" pitchFamily="2" charset="2"/>
                  <a:buChar char="§"/>
                  <a:defRPr sz="1800" kern="1200">
                    <a:gradFill>
                      <a:gsLst>
                        <a:gs pos="0">
                          <a:schemeClr val="tx1"/>
                        </a:gs>
                        <a:gs pos="86000">
                          <a:schemeClr val="tx1"/>
                        </a:gs>
                      </a:gsLst>
                      <a:lin ang="5400000" scaled="0"/>
                    </a:gradFill>
                    <a:latin typeface="Segoe UI Light" pitchFamily="34" charset="0"/>
                    <a:ea typeface="+mn-ea"/>
                    <a:cs typeface="+mn-cs"/>
                  </a:defRPr>
                </a:lvl5pPr>
                <a:lvl6pPr marL="2514499" indent="-228591" algn="l" defTabSz="91436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1" algn="l" defTabSz="91436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1" algn="l" defTabSz="91436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5" indent="-228591" algn="l" defTabSz="91436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136" spc="-69" dirty="0">
                    <a:gradFill>
                      <a:gsLst>
                        <a:gs pos="5417">
                          <a:schemeClr val="tx1"/>
                        </a:gs>
                        <a:gs pos="28000">
                          <a:schemeClr val="tx1"/>
                        </a:gs>
                      </a:gsLst>
                      <a:lin ang="5400000" scaled="0"/>
                    </a:gradFill>
                    <a:latin typeface="Segoe UI Light"/>
                  </a:rPr>
                  <a:t>Build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buSzTx/>
                </a:pPr>
                <a:r>
                  <a:rPr lang="en-US" sz="1961" dirty="0">
                    <a:gradFill>
                      <a:gsLst>
                        <a:gs pos="5417">
                          <a:schemeClr val="tx1"/>
                        </a:gs>
                        <a:gs pos="28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rPr>
                  <a:t>Choose &amp; configure your model</a:t>
                </a:r>
              </a:p>
            </p:txBody>
          </p:sp>
          <p:sp>
            <p:nvSpPr>
              <p:cNvPr id="20" name="Forklift" title="Icon of a forklift carrying boxes">
                <a:extLst>
                  <a:ext uri="{FF2B5EF4-FFF2-40B4-BE49-F238E27FC236}">
                    <a16:creationId xmlns:a16="http://schemas.microsoft.com/office/drawing/2014/main" id="{40C57218-BE8F-4EE9-A14F-364FE575A332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421100" y="1647106"/>
                <a:ext cx="476657" cy="441236"/>
              </a:xfrm>
              <a:custGeom>
                <a:avLst/>
                <a:gdLst>
                  <a:gd name="T0" fmla="*/ 27 w 349"/>
                  <a:gd name="T1" fmla="*/ 296 h 323"/>
                  <a:gd name="T2" fmla="*/ 54 w 349"/>
                  <a:gd name="T3" fmla="*/ 268 h 323"/>
                  <a:gd name="T4" fmla="*/ 81 w 349"/>
                  <a:gd name="T5" fmla="*/ 296 h 323"/>
                  <a:gd name="T6" fmla="*/ 54 w 349"/>
                  <a:gd name="T7" fmla="*/ 323 h 323"/>
                  <a:gd name="T8" fmla="*/ 27 w 349"/>
                  <a:gd name="T9" fmla="*/ 296 h 323"/>
                  <a:gd name="T10" fmla="*/ 183 w 349"/>
                  <a:gd name="T11" fmla="*/ 323 h 323"/>
                  <a:gd name="T12" fmla="*/ 210 w 349"/>
                  <a:gd name="T13" fmla="*/ 296 h 323"/>
                  <a:gd name="T14" fmla="*/ 183 w 349"/>
                  <a:gd name="T15" fmla="*/ 268 h 323"/>
                  <a:gd name="T16" fmla="*/ 155 w 349"/>
                  <a:gd name="T17" fmla="*/ 296 h 323"/>
                  <a:gd name="T18" fmla="*/ 183 w 349"/>
                  <a:gd name="T19" fmla="*/ 323 h 323"/>
                  <a:gd name="T20" fmla="*/ 194 w 349"/>
                  <a:gd name="T21" fmla="*/ 192 h 323"/>
                  <a:gd name="T22" fmla="*/ 159 w 349"/>
                  <a:gd name="T23" fmla="*/ 85 h 323"/>
                  <a:gd name="T24" fmla="*/ 110 w 349"/>
                  <a:gd name="T25" fmla="*/ 39 h 323"/>
                  <a:gd name="T26" fmla="*/ 22 w 349"/>
                  <a:gd name="T27" fmla="*/ 39 h 323"/>
                  <a:gd name="T28" fmla="*/ 0 w 349"/>
                  <a:gd name="T29" fmla="*/ 61 h 323"/>
                  <a:gd name="T30" fmla="*/ 0 w 349"/>
                  <a:gd name="T31" fmla="*/ 296 h 323"/>
                  <a:gd name="T32" fmla="*/ 27 w 349"/>
                  <a:gd name="T33" fmla="*/ 296 h 323"/>
                  <a:gd name="T34" fmla="*/ 81 w 349"/>
                  <a:gd name="T35" fmla="*/ 296 h 323"/>
                  <a:gd name="T36" fmla="*/ 155 w 349"/>
                  <a:gd name="T37" fmla="*/ 296 h 323"/>
                  <a:gd name="T38" fmla="*/ 210 w 349"/>
                  <a:gd name="T39" fmla="*/ 296 h 323"/>
                  <a:gd name="T40" fmla="*/ 235 w 349"/>
                  <a:gd name="T41" fmla="*/ 296 h 323"/>
                  <a:gd name="T42" fmla="*/ 235 w 349"/>
                  <a:gd name="T43" fmla="*/ 0 h 323"/>
                  <a:gd name="T44" fmla="*/ 235 w 349"/>
                  <a:gd name="T45" fmla="*/ 272 h 323"/>
                  <a:gd name="T46" fmla="*/ 349 w 349"/>
                  <a:gd name="T47" fmla="*/ 272 h 323"/>
                  <a:gd name="T48" fmla="*/ 0 w 349"/>
                  <a:gd name="T49" fmla="*/ 139 h 323"/>
                  <a:gd name="T50" fmla="*/ 81 w 349"/>
                  <a:gd name="T51" fmla="*/ 139 h 323"/>
                  <a:gd name="T52" fmla="*/ 81 w 349"/>
                  <a:gd name="T53" fmla="*/ 192 h 323"/>
                  <a:gd name="T54" fmla="*/ 235 w 349"/>
                  <a:gd name="T55" fmla="*/ 192 h 323"/>
                  <a:gd name="T56" fmla="*/ 315 w 349"/>
                  <a:gd name="T57" fmla="*/ 35 h 323"/>
                  <a:gd name="T58" fmla="*/ 281 w 349"/>
                  <a:gd name="T59" fmla="*/ 35 h 323"/>
                  <a:gd name="T60" fmla="*/ 281 w 349"/>
                  <a:gd name="T61" fmla="*/ 68 h 323"/>
                  <a:gd name="T62" fmla="*/ 315 w 349"/>
                  <a:gd name="T63" fmla="*/ 68 h 323"/>
                  <a:gd name="T64" fmla="*/ 315 w 349"/>
                  <a:gd name="T65" fmla="*/ 35 h 323"/>
                  <a:gd name="T66" fmla="*/ 315 w 349"/>
                  <a:gd name="T67" fmla="*/ 112 h 323"/>
                  <a:gd name="T68" fmla="*/ 281 w 349"/>
                  <a:gd name="T69" fmla="*/ 112 h 323"/>
                  <a:gd name="T70" fmla="*/ 281 w 349"/>
                  <a:gd name="T71" fmla="*/ 145 h 323"/>
                  <a:gd name="T72" fmla="*/ 315 w 349"/>
                  <a:gd name="T73" fmla="*/ 145 h 323"/>
                  <a:gd name="T74" fmla="*/ 315 w 349"/>
                  <a:gd name="T75" fmla="*/ 112 h 323"/>
                  <a:gd name="T76" fmla="*/ 315 w 349"/>
                  <a:gd name="T77" fmla="*/ 189 h 323"/>
                  <a:gd name="T78" fmla="*/ 281 w 349"/>
                  <a:gd name="T79" fmla="*/ 189 h 323"/>
                  <a:gd name="T80" fmla="*/ 281 w 349"/>
                  <a:gd name="T81" fmla="*/ 222 h 323"/>
                  <a:gd name="T82" fmla="*/ 315 w 349"/>
                  <a:gd name="T83" fmla="*/ 222 h 323"/>
                  <a:gd name="T84" fmla="*/ 315 w 349"/>
                  <a:gd name="T85" fmla="*/ 189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49" h="323">
                    <a:moveTo>
                      <a:pt x="27" y="296"/>
                    </a:moveTo>
                    <a:cubicBezTo>
                      <a:pt x="27" y="281"/>
                      <a:pt x="39" y="268"/>
                      <a:pt x="54" y="268"/>
                    </a:cubicBezTo>
                    <a:cubicBezTo>
                      <a:pt x="69" y="268"/>
                      <a:pt x="81" y="281"/>
                      <a:pt x="81" y="296"/>
                    </a:cubicBezTo>
                    <a:cubicBezTo>
                      <a:pt x="81" y="311"/>
                      <a:pt x="69" y="323"/>
                      <a:pt x="54" y="323"/>
                    </a:cubicBezTo>
                    <a:cubicBezTo>
                      <a:pt x="39" y="323"/>
                      <a:pt x="27" y="311"/>
                      <a:pt x="27" y="296"/>
                    </a:cubicBezTo>
                    <a:close/>
                    <a:moveTo>
                      <a:pt x="183" y="323"/>
                    </a:moveTo>
                    <a:cubicBezTo>
                      <a:pt x="198" y="323"/>
                      <a:pt x="210" y="311"/>
                      <a:pt x="210" y="296"/>
                    </a:cubicBezTo>
                    <a:cubicBezTo>
                      <a:pt x="210" y="281"/>
                      <a:pt x="198" y="268"/>
                      <a:pt x="183" y="268"/>
                    </a:cubicBezTo>
                    <a:cubicBezTo>
                      <a:pt x="167" y="268"/>
                      <a:pt x="155" y="281"/>
                      <a:pt x="155" y="296"/>
                    </a:cubicBezTo>
                    <a:cubicBezTo>
                      <a:pt x="155" y="311"/>
                      <a:pt x="167" y="323"/>
                      <a:pt x="183" y="323"/>
                    </a:cubicBezTo>
                    <a:close/>
                    <a:moveTo>
                      <a:pt x="194" y="192"/>
                    </a:moveTo>
                    <a:cubicBezTo>
                      <a:pt x="159" y="85"/>
                      <a:pt x="159" y="85"/>
                      <a:pt x="159" y="85"/>
                    </a:cubicBezTo>
                    <a:cubicBezTo>
                      <a:pt x="150" y="62"/>
                      <a:pt x="135" y="39"/>
                      <a:pt x="110" y="39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10" y="39"/>
                      <a:pt x="0" y="49"/>
                      <a:pt x="0" y="61"/>
                    </a:cubicBezTo>
                    <a:cubicBezTo>
                      <a:pt x="0" y="296"/>
                      <a:pt x="0" y="296"/>
                      <a:pt x="0" y="296"/>
                    </a:cubicBezTo>
                    <a:cubicBezTo>
                      <a:pt x="27" y="296"/>
                      <a:pt x="27" y="296"/>
                      <a:pt x="27" y="296"/>
                    </a:cubicBezTo>
                    <a:moveTo>
                      <a:pt x="81" y="296"/>
                    </a:moveTo>
                    <a:cubicBezTo>
                      <a:pt x="155" y="296"/>
                      <a:pt x="155" y="296"/>
                      <a:pt x="155" y="296"/>
                    </a:cubicBezTo>
                    <a:moveTo>
                      <a:pt x="210" y="296"/>
                    </a:moveTo>
                    <a:cubicBezTo>
                      <a:pt x="235" y="296"/>
                      <a:pt x="235" y="296"/>
                      <a:pt x="235" y="296"/>
                    </a:cubicBezTo>
                    <a:cubicBezTo>
                      <a:pt x="235" y="0"/>
                      <a:pt x="235" y="0"/>
                      <a:pt x="235" y="0"/>
                    </a:cubicBezTo>
                    <a:moveTo>
                      <a:pt x="235" y="272"/>
                    </a:moveTo>
                    <a:cubicBezTo>
                      <a:pt x="349" y="272"/>
                      <a:pt x="349" y="272"/>
                      <a:pt x="349" y="272"/>
                    </a:cubicBezTo>
                    <a:moveTo>
                      <a:pt x="0" y="139"/>
                    </a:moveTo>
                    <a:cubicBezTo>
                      <a:pt x="81" y="139"/>
                      <a:pt x="81" y="139"/>
                      <a:pt x="81" y="139"/>
                    </a:cubicBezTo>
                    <a:cubicBezTo>
                      <a:pt x="81" y="192"/>
                      <a:pt x="81" y="192"/>
                      <a:pt x="81" y="192"/>
                    </a:cubicBezTo>
                    <a:cubicBezTo>
                      <a:pt x="235" y="192"/>
                      <a:pt x="235" y="192"/>
                      <a:pt x="235" y="192"/>
                    </a:cubicBezTo>
                    <a:moveTo>
                      <a:pt x="315" y="35"/>
                    </a:moveTo>
                    <a:cubicBezTo>
                      <a:pt x="281" y="35"/>
                      <a:pt x="281" y="35"/>
                      <a:pt x="281" y="35"/>
                    </a:cubicBezTo>
                    <a:cubicBezTo>
                      <a:pt x="281" y="68"/>
                      <a:pt x="281" y="68"/>
                      <a:pt x="281" y="68"/>
                    </a:cubicBezTo>
                    <a:cubicBezTo>
                      <a:pt x="315" y="68"/>
                      <a:pt x="315" y="68"/>
                      <a:pt x="315" y="68"/>
                    </a:cubicBezTo>
                    <a:lnTo>
                      <a:pt x="315" y="35"/>
                    </a:lnTo>
                    <a:close/>
                    <a:moveTo>
                      <a:pt x="315" y="112"/>
                    </a:moveTo>
                    <a:cubicBezTo>
                      <a:pt x="281" y="112"/>
                      <a:pt x="281" y="112"/>
                      <a:pt x="281" y="112"/>
                    </a:cubicBezTo>
                    <a:cubicBezTo>
                      <a:pt x="281" y="145"/>
                      <a:pt x="281" y="145"/>
                      <a:pt x="281" y="145"/>
                    </a:cubicBezTo>
                    <a:cubicBezTo>
                      <a:pt x="315" y="145"/>
                      <a:pt x="315" y="145"/>
                      <a:pt x="315" y="145"/>
                    </a:cubicBezTo>
                    <a:lnTo>
                      <a:pt x="315" y="112"/>
                    </a:lnTo>
                    <a:close/>
                    <a:moveTo>
                      <a:pt x="315" y="189"/>
                    </a:moveTo>
                    <a:cubicBezTo>
                      <a:pt x="281" y="189"/>
                      <a:pt x="281" y="189"/>
                      <a:pt x="281" y="189"/>
                    </a:cubicBezTo>
                    <a:cubicBezTo>
                      <a:pt x="281" y="222"/>
                      <a:pt x="281" y="222"/>
                      <a:pt x="281" y="222"/>
                    </a:cubicBezTo>
                    <a:cubicBezTo>
                      <a:pt x="315" y="222"/>
                      <a:pt x="315" y="222"/>
                      <a:pt x="315" y="222"/>
                    </a:cubicBezTo>
                    <a:lnTo>
                      <a:pt x="315" y="189"/>
                    </a:lnTo>
                    <a:close/>
                  </a:path>
                </a:pathLst>
              </a:custGeom>
              <a:noFill/>
              <a:ln w="15875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9D3B7B7-C19E-4D0F-A861-CEC0EAF0961C}"/>
                </a:ext>
              </a:extLst>
            </p:cNvPr>
            <p:cNvGrpSpPr/>
            <p:nvPr/>
          </p:nvGrpSpPr>
          <p:grpSpPr>
            <a:xfrm>
              <a:off x="4106161" y="2514217"/>
              <a:ext cx="11653523" cy="1299816"/>
              <a:chOff x="955773" y="2576384"/>
              <a:chExt cx="11887200" cy="132588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1D18372-AEBF-4024-8B85-DE1AD14A0462}"/>
                  </a:ext>
                </a:extLst>
              </p:cNvPr>
              <p:cNvSpPr/>
              <p:nvPr/>
            </p:nvSpPr>
            <p:spPr bwMode="auto">
              <a:xfrm>
                <a:off x="955773" y="2576384"/>
                <a:ext cx="1408431" cy="13258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96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5" name="Text Placeholder 4">
                <a:extLst>
                  <a:ext uri="{FF2B5EF4-FFF2-40B4-BE49-F238E27FC236}">
                    <a16:creationId xmlns:a16="http://schemas.microsoft.com/office/drawing/2014/main" id="{9CAECDBD-A617-4E42-8B48-DA18E9C0C2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2542" y="2576384"/>
                <a:ext cx="10480431" cy="1325880"/>
              </a:xfrm>
              <a:prstGeom prst="rect">
                <a:avLst/>
              </a:prstGeom>
            </p:spPr>
            <p:txBody>
              <a:bodyPr wrap="none" lIns="179259" tIns="143407" rIns="179259" bIns="143407" anchor="ctr"/>
              <a:lstStyle>
                <a:lvl1pPr marL="0" indent="0" algn="l" defTabSz="914363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SzPct val="90000"/>
                  <a:buFont typeface="Wingdings" pitchFamily="2" charset="2"/>
                  <a:buNone/>
                  <a:defRPr sz="2800" kern="1200">
                    <a:gradFill>
                      <a:gsLst>
                        <a:gs pos="0">
                          <a:schemeClr val="tx1"/>
                        </a:gs>
                        <a:gs pos="86000">
                          <a:schemeClr val="tx1"/>
                        </a:gs>
                      </a:gsLst>
                      <a:lin ang="5400000" scaled="0"/>
                    </a:gradFill>
                    <a:latin typeface="Segoe UI Semibold" pitchFamily="34" charset="0"/>
                    <a:ea typeface="+mn-ea"/>
                    <a:cs typeface="+mn-cs"/>
                  </a:defRPr>
                </a:lvl1pPr>
                <a:lvl2pPr marL="460375" indent="0" algn="l" defTabSz="914363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SzPct val="90000"/>
                  <a:buFont typeface="Wingdings" pitchFamily="2" charset="2"/>
                  <a:buNone/>
                  <a:defRPr sz="2400" kern="1200">
                    <a:gradFill>
                      <a:gsLst>
                        <a:gs pos="0">
                          <a:schemeClr val="tx1"/>
                        </a:gs>
                        <a:gs pos="86000">
                          <a:schemeClr val="tx1"/>
                        </a:gs>
                      </a:gsLst>
                      <a:lin ang="5400000" scaled="0"/>
                    </a:gradFill>
                    <a:latin typeface="Segoe UI Light" pitchFamily="34" charset="0"/>
                    <a:ea typeface="+mn-ea"/>
                    <a:cs typeface="+mn-cs"/>
                  </a:defRPr>
                </a:lvl2pPr>
                <a:lvl3pPr marL="1204913" indent="-349250" algn="l" defTabSz="914363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SzPct val="90000"/>
                  <a:buFont typeface="Wingdings" pitchFamily="2" charset="2"/>
                  <a:buChar char="§"/>
                  <a:defRPr sz="2000" kern="1200">
                    <a:gradFill>
                      <a:gsLst>
                        <a:gs pos="0">
                          <a:schemeClr val="tx1"/>
                        </a:gs>
                        <a:gs pos="86000">
                          <a:schemeClr val="tx1"/>
                        </a:gs>
                      </a:gsLst>
                      <a:lin ang="5400000" scaled="0"/>
                    </a:gradFill>
                    <a:latin typeface="Segoe UI Light" pitchFamily="34" charset="0"/>
                    <a:ea typeface="+mn-ea"/>
                    <a:cs typeface="+mn-cs"/>
                  </a:defRPr>
                </a:lvl3pPr>
                <a:lvl4pPr marL="1538288" indent="-279400" algn="l" defTabSz="914363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SzPct val="90000"/>
                  <a:buFont typeface="Wingdings" pitchFamily="2" charset="2"/>
                  <a:buChar char="§"/>
                  <a:defRPr sz="1800" kern="1200">
                    <a:gradFill>
                      <a:gsLst>
                        <a:gs pos="0">
                          <a:schemeClr val="tx1"/>
                        </a:gs>
                        <a:gs pos="86000">
                          <a:schemeClr val="tx1"/>
                        </a:gs>
                      </a:gsLst>
                      <a:lin ang="5400000" scaled="0"/>
                    </a:gradFill>
                    <a:latin typeface="Segoe UI Light" pitchFamily="34" charset="0"/>
                    <a:ea typeface="+mn-ea"/>
                    <a:cs typeface="+mn-cs"/>
                  </a:defRPr>
                </a:lvl4pPr>
                <a:lvl5pPr marL="1887538" indent="-282575" algn="l" defTabSz="914363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SzPct val="90000"/>
                  <a:buFont typeface="Wingdings" pitchFamily="2" charset="2"/>
                  <a:buChar char="§"/>
                  <a:defRPr sz="1800" kern="1200">
                    <a:gradFill>
                      <a:gsLst>
                        <a:gs pos="0">
                          <a:schemeClr val="tx1"/>
                        </a:gs>
                        <a:gs pos="86000">
                          <a:schemeClr val="tx1"/>
                        </a:gs>
                      </a:gsLst>
                      <a:lin ang="5400000" scaled="0"/>
                    </a:gradFill>
                    <a:latin typeface="Segoe UI Light" pitchFamily="34" charset="0"/>
                    <a:ea typeface="+mn-ea"/>
                    <a:cs typeface="+mn-cs"/>
                  </a:defRPr>
                </a:lvl5pPr>
                <a:lvl6pPr marL="2514499" indent="-228591" algn="l" defTabSz="91436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1" algn="l" defTabSz="91436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1" algn="l" defTabSz="91436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5" indent="-228591" algn="l" defTabSz="91436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136" spc="-69" dirty="0">
                    <a:gradFill>
                      <a:gsLst>
                        <a:gs pos="5417">
                          <a:schemeClr val="tx1"/>
                        </a:gs>
                        <a:gs pos="28000">
                          <a:schemeClr val="tx1"/>
                        </a:gs>
                      </a:gsLst>
                      <a:lin ang="5400000" scaled="0"/>
                    </a:gradFill>
                    <a:latin typeface="Segoe UI Light"/>
                  </a:rPr>
                  <a:t>Train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buSzTx/>
                </a:pPr>
                <a:r>
                  <a:rPr lang="en-US" sz="1961" dirty="0">
                    <a:gradFill>
                      <a:gsLst>
                        <a:gs pos="5417">
                          <a:schemeClr val="tx1"/>
                        </a:gs>
                        <a:gs pos="28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rPr>
                  <a:t>Use your </a:t>
                </a:r>
                <a:r>
                  <a:rPr lang="en-US" sz="1961" i="1" dirty="0">
                    <a:gradFill>
                      <a:gsLst>
                        <a:gs pos="5417">
                          <a:schemeClr val="tx1"/>
                        </a:gs>
                        <a:gs pos="28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rPr>
                  <a:t>training </a:t>
                </a:r>
                <a:r>
                  <a:rPr lang="en-US" sz="1961" dirty="0">
                    <a:gradFill>
                      <a:gsLst>
                        <a:gs pos="5417">
                          <a:schemeClr val="tx1"/>
                        </a:gs>
                        <a:gs pos="28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rPr>
                  <a:t>dataset to build the model</a:t>
                </a:r>
              </a:p>
            </p:txBody>
          </p:sp>
          <p:sp>
            <p:nvSpPr>
              <p:cNvPr id="16" name="magnify" title="Icon of a magnifying glass">
                <a:extLst>
                  <a:ext uri="{FF2B5EF4-FFF2-40B4-BE49-F238E27FC236}">
                    <a16:creationId xmlns:a16="http://schemas.microsoft.com/office/drawing/2014/main" id="{F007A22D-F39C-47E5-A489-1563B901DF8E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 flipH="1">
                <a:off x="1421099" y="2993629"/>
                <a:ext cx="476657" cy="467548"/>
              </a:xfrm>
              <a:custGeom>
                <a:avLst/>
                <a:gdLst>
                  <a:gd name="T0" fmla="*/ 112 w 343"/>
                  <a:gd name="T1" fmla="*/ 223 h 338"/>
                  <a:gd name="T2" fmla="*/ 0 w 343"/>
                  <a:gd name="T3" fmla="*/ 111 h 338"/>
                  <a:gd name="T4" fmla="*/ 112 w 343"/>
                  <a:gd name="T5" fmla="*/ 0 h 338"/>
                  <a:gd name="T6" fmla="*/ 223 w 343"/>
                  <a:gd name="T7" fmla="*/ 111 h 338"/>
                  <a:gd name="T8" fmla="*/ 112 w 343"/>
                  <a:gd name="T9" fmla="*/ 223 h 338"/>
                  <a:gd name="T10" fmla="*/ 343 w 343"/>
                  <a:gd name="T11" fmla="*/ 338 h 338"/>
                  <a:gd name="T12" fmla="*/ 191 w 343"/>
                  <a:gd name="T13" fmla="*/ 189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3" h="338">
                    <a:moveTo>
                      <a:pt x="112" y="223"/>
                    </a:moveTo>
                    <a:cubicBezTo>
                      <a:pt x="50" y="223"/>
                      <a:pt x="0" y="173"/>
                      <a:pt x="0" y="111"/>
                    </a:cubicBezTo>
                    <a:cubicBezTo>
                      <a:pt x="0" y="50"/>
                      <a:pt x="50" y="0"/>
                      <a:pt x="112" y="0"/>
                    </a:cubicBezTo>
                    <a:cubicBezTo>
                      <a:pt x="173" y="0"/>
                      <a:pt x="223" y="50"/>
                      <a:pt x="223" y="111"/>
                    </a:cubicBezTo>
                    <a:cubicBezTo>
                      <a:pt x="223" y="173"/>
                      <a:pt x="173" y="223"/>
                      <a:pt x="112" y="223"/>
                    </a:cubicBezTo>
                    <a:close/>
                    <a:moveTo>
                      <a:pt x="343" y="338"/>
                    </a:moveTo>
                    <a:cubicBezTo>
                      <a:pt x="191" y="189"/>
                      <a:pt x="191" y="189"/>
                      <a:pt x="191" y="189"/>
                    </a:cubicBezTo>
                  </a:path>
                </a:pathLst>
              </a:custGeom>
              <a:noFill/>
              <a:ln w="15875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4D1A2D6-C563-4D48-BD6D-EAB0E83155DB}"/>
              </a:ext>
            </a:extLst>
          </p:cNvPr>
          <p:cNvGrpSpPr/>
          <p:nvPr/>
        </p:nvGrpSpPr>
        <p:grpSpPr>
          <a:xfrm>
            <a:off x="844695" y="1153807"/>
            <a:ext cx="1380549" cy="5377786"/>
            <a:chOff x="351086" y="1169579"/>
            <a:chExt cx="1380745" cy="5378549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936EE8E-BE91-43E1-B3D3-648CA4C06B31}"/>
                </a:ext>
              </a:extLst>
            </p:cNvPr>
            <p:cNvSpPr/>
            <p:nvPr/>
          </p:nvSpPr>
          <p:spPr>
            <a:xfrm>
              <a:off x="351086" y="1169579"/>
              <a:ext cx="1380745" cy="537854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pic>
          <p:nvPicPr>
            <p:cNvPr id="29" name="Graphic 28" descr="Mop and bucket">
              <a:extLst>
                <a:ext uri="{FF2B5EF4-FFF2-40B4-BE49-F238E27FC236}">
                  <a16:creationId xmlns:a16="http://schemas.microsoft.com/office/drawing/2014/main" id="{84F81900-36A7-4974-9AED-9B449F686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2724" y="3622894"/>
              <a:ext cx="914400" cy="914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9CA6CE3-30B0-4C9D-8E0A-88B7BCCF7682}"/>
                </a:ext>
              </a:extLst>
            </p:cNvPr>
            <p:cNvSpPr txBox="1"/>
            <p:nvPr/>
          </p:nvSpPr>
          <p:spPr>
            <a:xfrm>
              <a:off x="351087" y="2018822"/>
              <a:ext cx="1380744" cy="965273"/>
            </a:xfrm>
            <a:prstGeom prst="rect">
              <a:avLst/>
            </a:prstGeom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/>
              <a:r>
                <a:rPr lang="en-US" sz="3136" spc="-69" dirty="0">
                  <a:gradFill>
                    <a:gsLst>
                      <a:gs pos="5417">
                        <a:schemeClr val="tx1"/>
                      </a:gs>
                      <a:gs pos="28000">
                        <a:schemeClr val="tx1"/>
                      </a:gs>
                    </a:gsLst>
                    <a:lin ang="5400000" scaled="0"/>
                  </a:gradFill>
                  <a:latin typeface="Segoe UI Light"/>
                </a:rPr>
                <a:t>Clean</a:t>
              </a:r>
            </a:p>
            <a:p>
              <a:pPr algn="ctr"/>
              <a:r>
                <a:rPr lang="en-US" sz="3136" spc="-69" dirty="0">
                  <a:gradFill>
                    <a:gsLst>
                      <a:gs pos="5417">
                        <a:schemeClr val="tx1"/>
                      </a:gs>
                      <a:gs pos="28000">
                        <a:schemeClr val="tx1"/>
                      </a:gs>
                    </a:gsLst>
                    <a:lin ang="5400000" scaled="0"/>
                  </a:gradFill>
                  <a:latin typeface="Segoe UI Light"/>
                </a:rPr>
                <a:t>data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05AF307-2B25-40AD-B5A2-2A95303DB0AC}"/>
              </a:ext>
            </a:extLst>
          </p:cNvPr>
          <p:cNvGrpSpPr/>
          <p:nvPr/>
        </p:nvGrpSpPr>
        <p:grpSpPr>
          <a:xfrm>
            <a:off x="3176079" y="1153808"/>
            <a:ext cx="1394455" cy="5377786"/>
            <a:chOff x="2025905" y="1061041"/>
            <a:chExt cx="1394653" cy="537854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4AA968D-D617-4FC5-B2AF-1FD2774B2103}"/>
                </a:ext>
              </a:extLst>
            </p:cNvPr>
            <p:cNvSpPr/>
            <p:nvPr/>
          </p:nvSpPr>
          <p:spPr>
            <a:xfrm>
              <a:off x="2039813" y="1061041"/>
              <a:ext cx="1380745" cy="53785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pic>
          <p:nvPicPr>
            <p:cNvPr id="33" name="Graphic 32" descr="Filter">
              <a:extLst>
                <a:ext uri="{FF2B5EF4-FFF2-40B4-BE49-F238E27FC236}">
                  <a16:creationId xmlns:a16="http://schemas.microsoft.com/office/drawing/2014/main" id="{CA24093D-75AC-4A61-A1EC-D4F03B860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76782" y="3526989"/>
              <a:ext cx="914400" cy="9144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10A2224-51E1-4A06-9D3E-B54DFFF04E6A}"/>
                </a:ext>
              </a:extLst>
            </p:cNvPr>
            <p:cNvSpPr txBox="1"/>
            <p:nvPr/>
          </p:nvSpPr>
          <p:spPr>
            <a:xfrm>
              <a:off x="2025905" y="1893910"/>
              <a:ext cx="1380744" cy="965273"/>
            </a:xfrm>
            <a:prstGeom prst="rect">
              <a:avLst/>
            </a:prstGeom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/>
              <a:r>
                <a:rPr lang="en-US" sz="3136" spc="-69" dirty="0">
                  <a:gradFill>
                    <a:gsLst>
                      <a:gs pos="5417">
                        <a:schemeClr val="tx1"/>
                      </a:gs>
                      <a:gs pos="28000">
                        <a:schemeClr val="tx1"/>
                      </a:gs>
                    </a:gsLst>
                    <a:lin ang="5400000" scaled="0"/>
                  </a:gradFill>
                  <a:latin typeface="Segoe UI Light"/>
                </a:rPr>
                <a:t>Filter</a:t>
              </a:r>
            </a:p>
            <a:p>
              <a:pPr algn="ctr"/>
              <a:r>
                <a:rPr lang="en-US" sz="3136" spc="-69" dirty="0">
                  <a:gradFill>
                    <a:gsLst>
                      <a:gs pos="5417">
                        <a:schemeClr val="tx1"/>
                      </a:gs>
                      <a:gs pos="28000">
                        <a:schemeClr val="tx1"/>
                      </a:gs>
                    </a:gsLst>
                    <a:lin ang="5400000" scaled="0"/>
                  </a:gradFill>
                  <a:latin typeface="Segoe UI Light"/>
                </a:rPr>
                <a:t>data</a:t>
              </a:r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3783B3A-0659-48AF-B69E-2738692927C7}"/>
              </a:ext>
            </a:extLst>
          </p:cNvPr>
          <p:cNvCxnSpPr>
            <a:cxnSpLocks/>
          </p:cNvCxnSpPr>
          <p:nvPr/>
        </p:nvCxnSpPr>
        <p:spPr>
          <a:xfrm>
            <a:off x="2512670" y="3842699"/>
            <a:ext cx="38501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2D143EA-0715-40E7-82A4-D3D135E613C5}"/>
              </a:ext>
            </a:extLst>
          </p:cNvPr>
          <p:cNvCxnSpPr>
            <a:cxnSpLocks/>
          </p:cNvCxnSpPr>
          <p:nvPr/>
        </p:nvCxnSpPr>
        <p:spPr>
          <a:xfrm>
            <a:off x="4833783" y="3887340"/>
            <a:ext cx="385017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16">
            <a:extLst>
              <a:ext uri="{FF2B5EF4-FFF2-40B4-BE49-F238E27FC236}">
                <a16:creationId xmlns:a16="http://schemas.microsoft.com/office/drawing/2014/main" id="{F2EE3114-1FDD-4A60-9AC6-B90101F04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918" y="326406"/>
            <a:ext cx="3569504" cy="553998"/>
          </a:xfrm>
        </p:spPr>
        <p:txBody>
          <a:bodyPr/>
          <a:lstStyle/>
          <a:p>
            <a:r>
              <a:rPr lang="en-US" dirty="0"/>
              <a:t>This is ML! </a:t>
            </a:r>
          </a:p>
        </p:txBody>
      </p:sp>
    </p:spTree>
    <p:extLst>
      <p:ext uri="{BB962C8B-B14F-4D97-AF65-F5344CB8AC3E}">
        <p14:creationId xmlns:p14="http://schemas.microsoft.com/office/powerpoint/2010/main" val="88195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699" y="448700"/>
            <a:ext cx="10801919" cy="430887"/>
          </a:xfrm>
        </p:spPr>
        <p:txBody>
          <a:bodyPr/>
          <a:lstStyle/>
          <a:p>
            <a:r>
              <a:rPr lang="en-US" sz="2800" dirty="0"/>
              <a:t>Predicting on-time flight arrivals with Azure ML Studio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B7127BB-4587-4167-98A6-73BA759D98A0}"/>
              </a:ext>
            </a:extLst>
          </p:cNvPr>
          <p:cNvSpPr txBox="1">
            <a:spLocks/>
          </p:cNvSpPr>
          <p:nvPr/>
        </p:nvSpPr>
        <p:spPr>
          <a:xfrm>
            <a:off x="4619677" y="1018548"/>
            <a:ext cx="2309174" cy="603821"/>
          </a:xfrm>
          <a:prstGeom prst="rect">
            <a:avLst/>
          </a:prstGeom>
        </p:spPr>
        <p:txBody>
          <a:bodyPr lIns="146284" tIns="9143" rIns="146284" bIns="9143" anchor="ctr" anchorCtr="0"/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60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192">
              <a:defRPr/>
            </a:pPr>
            <a:r>
              <a:rPr lang="en-US" sz="2745" spc="-98" dirty="0">
                <a:solidFill>
                  <a:srgbClr val="505050"/>
                </a:solidFill>
                <a:latin typeface="Segoe UI Light" pitchFamily="34" charset="0"/>
              </a:rPr>
              <a:t>2. Build Model</a:t>
            </a:r>
            <a:endParaRPr lang="en-US" sz="2745" dirty="0">
              <a:solidFill>
                <a:srgbClr val="505050"/>
              </a:solidFill>
              <a:latin typeface="Segoe UI Light"/>
            </a:endParaRPr>
          </a:p>
        </p:txBody>
      </p:sp>
      <p:pic>
        <p:nvPicPr>
          <p:cNvPr id="3074" name="Picture 2" descr="Predicting whether a flight will be late">
            <a:extLst>
              <a:ext uri="{FF2B5EF4-FFF2-40B4-BE49-F238E27FC236}">
                <a16:creationId xmlns:a16="http://schemas.microsoft.com/office/drawing/2014/main" id="{7F1211AC-0106-4AEC-B1F6-3DA5A58C7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259" y="1622369"/>
            <a:ext cx="3604375" cy="413662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ompleting the model">
            <a:extLst>
              <a:ext uri="{FF2B5EF4-FFF2-40B4-BE49-F238E27FC236}">
                <a16:creationId xmlns:a16="http://schemas.microsoft.com/office/drawing/2014/main" id="{242CEF07-9106-492F-88F6-2A85DAC90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641" y="1691358"/>
            <a:ext cx="3576009" cy="191378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github.com/Microsoft/computerscience/raw/master/Events/Event-In-Box/Machine%20Learning%20Challenge/Images/results-2.png">
            <a:extLst>
              <a:ext uri="{FF2B5EF4-FFF2-40B4-BE49-F238E27FC236}">
                <a16:creationId xmlns:a16="http://schemas.microsoft.com/office/drawing/2014/main" id="{3E317197-0348-497D-A13A-7D6F8F708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491" y="3976038"/>
            <a:ext cx="3889228" cy="281158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dding an Edit Metadata module">
            <a:extLst>
              <a:ext uri="{FF2B5EF4-FFF2-40B4-BE49-F238E27FC236}">
                <a16:creationId xmlns:a16="http://schemas.microsoft.com/office/drawing/2014/main" id="{40E763F9-6C14-4A96-8281-37C33623F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27" y="1691357"/>
            <a:ext cx="2856905" cy="191378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2E8201C4-06FD-4680-B454-53A9F90E07DF}"/>
              </a:ext>
            </a:extLst>
          </p:cNvPr>
          <p:cNvSpPr txBox="1">
            <a:spLocks/>
          </p:cNvSpPr>
          <p:nvPr/>
        </p:nvSpPr>
        <p:spPr>
          <a:xfrm>
            <a:off x="498844" y="1086642"/>
            <a:ext cx="2588345" cy="603820"/>
          </a:xfrm>
          <a:prstGeom prst="rect">
            <a:avLst/>
          </a:prstGeom>
        </p:spPr>
        <p:txBody>
          <a:bodyPr lIns="146284" tIns="9143" rIns="146284" bIns="9143" anchor="ctr" anchorCtr="0"/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60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192">
              <a:defRPr/>
            </a:pPr>
            <a:r>
              <a:rPr lang="en-US" sz="2745" spc="-98" dirty="0">
                <a:solidFill>
                  <a:srgbClr val="505050"/>
                </a:solidFill>
                <a:latin typeface="Segoe UI Light" pitchFamily="34" charset="0"/>
              </a:rPr>
              <a:t>1. Select Dataset</a:t>
            </a:r>
            <a:endParaRPr lang="en-US" sz="2745" dirty="0">
              <a:solidFill>
                <a:srgbClr val="505050"/>
              </a:solidFill>
              <a:latin typeface="Segoe UI Light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92F8905-2979-49C4-B879-682D3CFB533F}"/>
              </a:ext>
            </a:extLst>
          </p:cNvPr>
          <p:cNvSpPr txBox="1">
            <a:spLocks/>
          </p:cNvSpPr>
          <p:nvPr/>
        </p:nvSpPr>
        <p:spPr>
          <a:xfrm>
            <a:off x="9233801" y="1000303"/>
            <a:ext cx="2018208" cy="603821"/>
          </a:xfrm>
          <a:prstGeom prst="rect">
            <a:avLst/>
          </a:prstGeom>
        </p:spPr>
        <p:txBody>
          <a:bodyPr lIns="146284" tIns="9143" rIns="146284" bIns="9143" anchor="ctr" anchorCtr="0"/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60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192">
              <a:defRPr/>
            </a:pPr>
            <a:r>
              <a:rPr lang="en-US" sz="2745" spc="-98" dirty="0">
                <a:solidFill>
                  <a:srgbClr val="505050"/>
                </a:solidFill>
                <a:latin typeface="Segoe UI Light" pitchFamily="34" charset="0"/>
              </a:rPr>
              <a:t>4. Deploy!</a:t>
            </a:r>
            <a:endParaRPr lang="en-US" sz="2745" dirty="0">
              <a:solidFill>
                <a:srgbClr val="505050"/>
              </a:solidFill>
              <a:latin typeface="Segoe UI Ligh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71536E8-8202-47B2-8092-89776808C8DC}"/>
              </a:ext>
            </a:extLst>
          </p:cNvPr>
          <p:cNvSpPr txBox="1">
            <a:spLocks/>
          </p:cNvSpPr>
          <p:nvPr/>
        </p:nvSpPr>
        <p:spPr>
          <a:xfrm>
            <a:off x="851619" y="5082844"/>
            <a:ext cx="1866872" cy="549303"/>
          </a:xfrm>
          <a:prstGeom prst="rect">
            <a:avLst/>
          </a:prstGeom>
        </p:spPr>
        <p:txBody>
          <a:bodyPr lIns="146284" tIns="9143" rIns="146284" bIns="9143" anchor="ctr" anchorCtr="0"/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60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192">
              <a:defRPr/>
            </a:pPr>
            <a:r>
              <a:rPr lang="en-US" sz="2745" spc="-98" dirty="0">
                <a:solidFill>
                  <a:srgbClr val="505050"/>
                </a:solidFill>
                <a:latin typeface="Segoe UI Light" pitchFamily="34" charset="0"/>
              </a:rPr>
              <a:t>3. Evaluate</a:t>
            </a:r>
            <a:endParaRPr lang="en-US" sz="2745" dirty="0">
              <a:solidFill>
                <a:srgbClr val="505050"/>
              </a:solidFill>
              <a:latin typeface="Segoe UI Light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9F0A1B41-CD15-4130-9D7C-BB2997A8A265}"/>
              </a:ext>
            </a:extLst>
          </p:cNvPr>
          <p:cNvSpPr/>
          <p:nvPr/>
        </p:nvSpPr>
        <p:spPr bwMode="auto">
          <a:xfrm>
            <a:off x="3161556" y="2502415"/>
            <a:ext cx="720267" cy="291665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81316C1-F7FD-40F8-A9A9-D9D52269EB9B}"/>
              </a:ext>
            </a:extLst>
          </p:cNvPr>
          <p:cNvSpPr/>
          <p:nvPr/>
        </p:nvSpPr>
        <p:spPr bwMode="auto">
          <a:xfrm rot="5400000">
            <a:off x="5425303" y="3674792"/>
            <a:ext cx="333249" cy="231593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D242439-4062-4BC7-BA00-C375E484ECFA}"/>
              </a:ext>
            </a:extLst>
          </p:cNvPr>
          <p:cNvSpPr/>
          <p:nvPr/>
        </p:nvSpPr>
        <p:spPr bwMode="auto">
          <a:xfrm>
            <a:off x="6836539" y="4926609"/>
            <a:ext cx="1262900" cy="430887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384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417195bc-a658-4d15-803b-be399e973d3b&quot;,&quot;TimeStamp&quot;:&quot;2018-09-10T09:51:37.2813436-07:00&quot;}"/>
</p:tagLst>
</file>

<file path=ppt/theme/theme1.xml><?xml version="1.0" encoding="utf-8"?>
<a:theme xmlns:a="http://schemas.openxmlformats.org/drawingml/2006/main" name="WHITE TEMPLATE">
  <a:themeElements>
    <a:clrScheme name="MSP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D2D2D2"/>
      </a:accent3>
      <a:accent4>
        <a:srgbClr val="737373"/>
      </a:accent4>
      <a:accent5>
        <a:srgbClr val="505050"/>
      </a:accent5>
      <a:accent6>
        <a:srgbClr val="FFFFFF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060840F4-8442-4154-AE03-05700860E1B6}" vid="{2CA35654-AA95-4EAF-8C1E-008A884F020F}"/>
    </a:ext>
  </a:extLst>
</a:theme>
</file>

<file path=ppt/theme/theme2.xml><?xml version="1.0" encoding="utf-8"?>
<a:theme xmlns:a="http://schemas.openxmlformats.org/drawingml/2006/main" name="SOFT BLACK TEMPLATE">
  <a:themeElements>
    <a:clrScheme name="MSP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D2D2D2"/>
      </a:accent3>
      <a:accent4>
        <a:srgbClr val="737373"/>
      </a:accent4>
      <a:accent5>
        <a:srgbClr val="505050"/>
      </a:accent5>
      <a:accent6>
        <a:srgbClr val="FFFFFF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060840F4-8442-4154-AE03-05700860E1B6}" vid="{5909D274-6178-43D8-BFA6-D91DA2D0006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37F06C4865FD4A8A403F66497FF9A9" ma:contentTypeVersion="9" ma:contentTypeDescription="Create a new document." ma:contentTypeScope="" ma:versionID="a89df2058cab5a593722d353eaead93e">
  <xsd:schema xmlns:xsd="http://www.w3.org/2001/XMLSchema" xmlns:xs="http://www.w3.org/2001/XMLSchema" xmlns:p="http://schemas.microsoft.com/office/2006/metadata/properties" xmlns:ns2="78bc6fde-72ac-489a-b0a4-ba51770a119a" xmlns:ns3="efd76e83-4173-4a26-b431-618a788339a8" targetNamespace="http://schemas.microsoft.com/office/2006/metadata/properties" ma:root="true" ma:fieldsID="6b5bfdbecf4e2213c1753b816864b849" ns2:_="" ns3:_="">
    <xsd:import namespace="78bc6fde-72ac-489a-b0a4-ba51770a119a"/>
    <xsd:import namespace="efd76e83-4173-4a26-b431-618a788339a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bc6fde-72ac-489a-b0a4-ba51770a11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d76e83-4173-4a26-b431-618a788339a8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8bc6fde-72ac-489a-b0a4-ba51770a119a" xsi:nil="true"/>
    <SharedWithUsers xmlns="efd76e83-4173-4a26-b431-618a788339a8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0FDDDA-2B44-4718-AC8F-B351EFD61F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8bc6fde-72ac-489a-b0a4-ba51770a119a"/>
    <ds:schemaRef ds:uri="efd76e83-4173-4a26-b431-618a788339a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  <ds:schemaRef ds:uri="78bc6fde-72ac-489a-b0a4-ba51770a119a"/>
    <ds:schemaRef ds:uri="efd76e83-4173-4a26-b431-618a788339a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1358</Words>
  <Application>Microsoft Office PowerPoint</Application>
  <PresentationFormat>Widescreen</PresentationFormat>
  <Paragraphs>141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WHITE TEMPLATE</vt:lpstr>
      <vt:lpstr>SOFT BLACK TEMPLATE</vt:lpstr>
      <vt:lpstr>Intro to Artificial Intelligence &amp; some 🆒 cognitive services</vt:lpstr>
      <vt:lpstr>Smart approach to the smart AI 🤖</vt:lpstr>
      <vt:lpstr>Hello! I’m Himanshu Beniwal! 👨🏻‍💻</vt:lpstr>
      <vt:lpstr>So where can you see AI?</vt:lpstr>
      <vt:lpstr>So where can you see AI? 🤖</vt:lpstr>
      <vt:lpstr>So, What is really Machine Learning?</vt:lpstr>
      <vt:lpstr>Is really Maths &amp; Stats behind ML? 🤔</vt:lpstr>
      <vt:lpstr>This is ML! </vt:lpstr>
      <vt:lpstr>Predicting on-time flight arrivals with Azure ML Studio</vt:lpstr>
      <vt:lpstr>Applying ML to real-🌎! </vt:lpstr>
      <vt:lpstr>You can also use already trained models to do 🆒 stuff! </vt:lpstr>
      <vt:lpstr>Use the Custom Vision API to analyze images for content, generate captions, and more ..  </vt:lpstr>
      <vt:lpstr>Use the Text Analytics API to identify sentiment expressed in text (e.g., Twitter feeds)  </vt:lpstr>
      <vt:lpstr>Demo: Azure cognitive services &amp; Custom Vision! 😎</vt:lpstr>
      <vt:lpstr>Time to clean now! 🧹</vt:lpstr>
      <vt:lpstr>Wait! There’s some home-work for you! </vt:lpstr>
      <vt:lpstr>And now finally!.. </vt:lpstr>
      <vt:lpstr>TYSM! 🐱‍💻 Connect with me on:        @HimanshuBeniwa      @himanshubeniwal      @himanshubeniwal_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Artificial Intelligence</dc:title>
  <dc:creator>Himanshu Beniwal</dc:creator>
  <cp:lastModifiedBy>Himanshu Beniwal</cp:lastModifiedBy>
  <cp:revision>43</cp:revision>
  <dcterms:created xsi:type="dcterms:W3CDTF">2020-05-18T07:58:23Z</dcterms:created>
  <dcterms:modified xsi:type="dcterms:W3CDTF">2020-05-18T14:44:49Z</dcterms:modified>
</cp:coreProperties>
</file>